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0"/>
  </p:notesMasterIdLst>
  <p:handoutMasterIdLst>
    <p:handoutMasterId r:id="rId71"/>
  </p:handoutMasterIdLst>
  <p:sldIdLst>
    <p:sldId id="256" r:id="rId2"/>
    <p:sldId id="303" r:id="rId3"/>
    <p:sldId id="263" r:id="rId4"/>
    <p:sldId id="264" r:id="rId5"/>
    <p:sldId id="265" r:id="rId6"/>
    <p:sldId id="266" r:id="rId7"/>
    <p:sldId id="314" r:id="rId8"/>
    <p:sldId id="267" r:id="rId9"/>
    <p:sldId id="268" r:id="rId10"/>
    <p:sldId id="269" r:id="rId11"/>
    <p:sldId id="270" r:id="rId12"/>
    <p:sldId id="271" r:id="rId13"/>
    <p:sldId id="272" r:id="rId14"/>
    <p:sldId id="273" r:id="rId15"/>
    <p:sldId id="274" r:id="rId16"/>
    <p:sldId id="275" r:id="rId17"/>
    <p:sldId id="276" r:id="rId18"/>
    <p:sldId id="277" r:id="rId19"/>
    <p:sldId id="315" r:id="rId20"/>
    <p:sldId id="316" r:id="rId21"/>
    <p:sldId id="317" r:id="rId22"/>
    <p:sldId id="278" r:id="rId23"/>
    <p:sldId id="279" r:id="rId24"/>
    <p:sldId id="280" r:id="rId25"/>
    <p:sldId id="281" r:id="rId26"/>
    <p:sldId id="305" r:id="rId27"/>
    <p:sldId id="306" r:id="rId28"/>
    <p:sldId id="307" r:id="rId29"/>
    <p:sldId id="308" r:id="rId30"/>
    <p:sldId id="309" r:id="rId31"/>
    <p:sldId id="310" r:id="rId32"/>
    <p:sldId id="311" r:id="rId33"/>
    <p:sldId id="312" r:id="rId34"/>
    <p:sldId id="313" r:id="rId35"/>
    <p:sldId id="282" r:id="rId36"/>
    <p:sldId id="283" r:id="rId37"/>
    <p:sldId id="284" r:id="rId38"/>
    <p:sldId id="285" r:id="rId39"/>
    <p:sldId id="320" r:id="rId40"/>
    <p:sldId id="321" r:id="rId41"/>
    <p:sldId id="319" r:id="rId42"/>
    <p:sldId id="286" r:id="rId43"/>
    <p:sldId id="287" r:id="rId44"/>
    <p:sldId id="288" r:id="rId45"/>
    <p:sldId id="289" r:id="rId46"/>
    <p:sldId id="291" r:id="rId47"/>
    <p:sldId id="296" r:id="rId48"/>
    <p:sldId id="297" r:id="rId49"/>
    <p:sldId id="292" r:id="rId50"/>
    <p:sldId id="322" r:id="rId51"/>
    <p:sldId id="293" r:id="rId52"/>
    <p:sldId id="302" r:id="rId53"/>
    <p:sldId id="323" r:id="rId54"/>
    <p:sldId id="294" r:id="rId55"/>
    <p:sldId id="324" r:id="rId56"/>
    <p:sldId id="298" r:id="rId57"/>
    <p:sldId id="325" r:id="rId58"/>
    <p:sldId id="326" r:id="rId59"/>
    <p:sldId id="327" r:id="rId60"/>
    <p:sldId id="328" r:id="rId61"/>
    <p:sldId id="329" r:id="rId62"/>
    <p:sldId id="330" r:id="rId63"/>
    <p:sldId id="331" r:id="rId64"/>
    <p:sldId id="332" r:id="rId65"/>
    <p:sldId id="334" r:id="rId66"/>
    <p:sldId id="295" r:id="rId67"/>
    <p:sldId id="299" r:id="rId68"/>
    <p:sldId id="304" r:id="rId69"/>
  </p:sldIdLst>
  <p:sldSz cx="9144000" cy="6858000" type="screen4x3"/>
  <p:notesSz cx="6954838" cy="93091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66"/>
    <a:srgbClr val="FF9933"/>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1" d="100"/>
          <a:sy n="111" d="100"/>
        </p:scale>
        <p:origin x="1008" y="1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3075" cy="466725"/>
          </a:xfrm>
          <a:prstGeom prst="rect">
            <a:avLst/>
          </a:prstGeom>
        </p:spPr>
        <p:txBody>
          <a:bodyPr vert="horz" lIns="92930" tIns="46465" rIns="92930" bIns="46465" rtlCol="0"/>
          <a:lstStyle>
            <a:lvl1pPr algn="l" eaLnBrk="1" hangingPunct="1">
              <a:defRPr sz="1200"/>
            </a:lvl1pPr>
          </a:lstStyle>
          <a:p>
            <a:pPr>
              <a:defRPr/>
            </a:pPr>
            <a:endParaRPr lang="en-US"/>
          </a:p>
        </p:txBody>
      </p:sp>
      <p:sp>
        <p:nvSpPr>
          <p:cNvPr id="3" name="Date Placeholder 2"/>
          <p:cNvSpPr>
            <a:spLocks noGrp="1"/>
          </p:cNvSpPr>
          <p:nvPr>
            <p:ph type="dt" sz="quarter" idx="1"/>
          </p:nvPr>
        </p:nvSpPr>
        <p:spPr>
          <a:xfrm>
            <a:off x="3940175" y="0"/>
            <a:ext cx="3013075" cy="466725"/>
          </a:xfrm>
          <a:prstGeom prst="rect">
            <a:avLst/>
          </a:prstGeom>
        </p:spPr>
        <p:txBody>
          <a:bodyPr vert="horz" lIns="92930" tIns="46465" rIns="92930" bIns="46465" rtlCol="0"/>
          <a:lstStyle>
            <a:lvl1pPr algn="r" eaLnBrk="1" hangingPunct="1">
              <a:defRPr sz="1200"/>
            </a:lvl1pPr>
          </a:lstStyle>
          <a:p>
            <a:pPr>
              <a:defRPr/>
            </a:pPr>
            <a:fld id="{953FC721-6B7A-44F4-99D0-E203EF3B0D1D}" type="datetimeFigureOut">
              <a:rPr lang="en-US"/>
              <a:pPr>
                <a:defRPr/>
              </a:pPr>
              <a:t>7/4/2016</a:t>
            </a:fld>
            <a:endParaRPr lang="en-US"/>
          </a:p>
        </p:txBody>
      </p:sp>
      <p:sp>
        <p:nvSpPr>
          <p:cNvPr id="4" name="Footer Placeholder 3"/>
          <p:cNvSpPr>
            <a:spLocks noGrp="1"/>
          </p:cNvSpPr>
          <p:nvPr>
            <p:ph type="ftr" sz="quarter" idx="2"/>
          </p:nvPr>
        </p:nvSpPr>
        <p:spPr>
          <a:xfrm>
            <a:off x="0" y="8842375"/>
            <a:ext cx="3013075" cy="466725"/>
          </a:xfrm>
          <a:prstGeom prst="rect">
            <a:avLst/>
          </a:prstGeom>
        </p:spPr>
        <p:txBody>
          <a:bodyPr vert="horz" lIns="92930" tIns="46465" rIns="92930" bIns="46465" rtlCol="0" anchor="b"/>
          <a:lstStyle>
            <a:lvl1pPr algn="l" eaLnBrk="1" hangingPunct="1">
              <a:defRPr sz="1200"/>
            </a:lvl1pPr>
          </a:lstStyle>
          <a:p>
            <a:pPr>
              <a:defRPr/>
            </a:pPr>
            <a:endParaRPr lang="en-US"/>
          </a:p>
        </p:txBody>
      </p:sp>
      <p:sp>
        <p:nvSpPr>
          <p:cNvPr id="5" name="Slide Number Placeholder 4"/>
          <p:cNvSpPr>
            <a:spLocks noGrp="1"/>
          </p:cNvSpPr>
          <p:nvPr>
            <p:ph type="sldNum" sz="quarter" idx="3"/>
          </p:nvPr>
        </p:nvSpPr>
        <p:spPr>
          <a:xfrm>
            <a:off x="3940175" y="8842375"/>
            <a:ext cx="3013075" cy="466725"/>
          </a:xfrm>
          <a:prstGeom prst="rect">
            <a:avLst/>
          </a:prstGeom>
        </p:spPr>
        <p:txBody>
          <a:bodyPr vert="horz" lIns="92930" tIns="46465" rIns="92930" bIns="46465" rtlCol="0" anchor="b"/>
          <a:lstStyle>
            <a:lvl1pPr algn="r" eaLnBrk="1" hangingPunct="1">
              <a:defRPr sz="1200"/>
            </a:lvl1pPr>
          </a:lstStyle>
          <a:p>
            <a:pPr>
              <a:defRPr/>
            </a:pPr>
            <a:fld id="{56484777-25CC-4F19-BECD-23177636BD37}" type="slidenum">
              <a:rPr lang="en-US"/>
              <a:pPr>
                <a:defRPr/>
              </a:pPr>
              <a:t>‹#›</a:t>
            </a:fld>
            <a:endParaRPr lang="en-US"/>
          </a:p>
        </p:txBody>
      </p:sp>
    </p:spTree>
    <p:extLst>
      <p:ext uri="{BB962C8B-B14F-4D97-AF65-F5344CB8AC3E}">
        <p14:creationId xmlns:p14="http://schemas.microsoft.com/office/powerpoint/2010/main" val="1997301674"/>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3075" cy="465138"/>
          </a:xfrm>
          <a:prstGeom prst="rect">
            <a:avLst/>
          </a:prstGeom>
        </p:spPr>
        <p:txBody>
          <a:bodyPr vert="horz" lIns="92930" tIns="46465" rIns="92930" bIns="46465" rtlCol="0"/>
          <a:lstStyle>
            <a:lvl1pPr algn="l" eaLnBrk="1" hangingPunct="1">
              <a:defRPr sz="1200">
                <a:latin typeface="Arial" charset="0"/>
              </a:defRPr>
            </a:lvl1pPr>
          </a:lstStyle>
          <a:p>
            <a:pPr>
              <a:defRPr/>
            </a:pPr>
            <a:endParaRPr lang="en-US"/>
          </a:p>
        </p:txBody>
      </p:sp>
      <p:sp>
        <p:nvSpPr>
          <p:cNvPr id="3" name="Date Placeholder 2"/>
          <p:cNvSpPr>
            <a:spLocks noGrp="1"/>
          </p:cNvSpPr>
          <p:nvPr>
            <p:ph type="dt" idx="1"/>
          </p:nvPr>
        </p:nvSpPr>
        <p:spPr>
          <a:xfrm>
            <a:off x="3940175" y="0"/>
            <a:ext cx="3013075" cy="465138"/>
          </a:xfrm>
          <a:prstGeom prst="rect">
            <a:avLst/>
          </a:prstGeom>
        </p:spPr>
        <p:txBody>
          <a:bodyPr vert="horz" lIns="92930" tIns="46465" rIns="92930" bIns="46465" rtlCol="0"/>
          <a:lstStyle>
            <a:lvl1pPr algn="r" eaLnBrk="1" hangingPunct="1">
              <a:defRPr sz="1200">
                <a:latin typeface="Arial" charset="0"/>
              </a:defRPr>
            </a:lvl1pPr>
          </a:lstStyle>
          <a:p>
            <a:pPr>
              <a:defRPr/>
            </a:pPr>
            <a:fld id="{E293AD1B-28A3-448F-A2CA-7583F7A0A44F}" type="datetimeFigureOut">
              <a:rPr lang="en-US"/>
              <a:pPr>
                <a:defRPr/>
              </a:pPr>
              <a:t>7/4/2016</a:t>
            </a:fld>
            <a:endParaRPr lang="en-US"/>
          </a:p>
        </p:txBody>
      </p:sp>
      <p:sp>
        <p:nvSpPr>
          <p:cNvPr id="4" name="Slide Image Placeholder 3"/>
          <p:cNvSpPr>
            <a:spLocks noGrp="1" noRot="1" noChangeAspect="1"/>
          </p:cNvSpPr>
          <p:nvPr>
            <p:ph type="sldImg" idx="2"/>
          </p:nvPr>
        </p:nvSpPr>
        <p:spPr>
          <a:xfrm>
            <a:off x="1150938" y="698500"/>
            <a:ext cx="4652962" cy="3490913"/>
          </a:xfrm>
          <a:prstGeom prst="rect">
            <a:avLst/>
          </a:prstGeom>
          <a:noFill/>
          <a:ln w="12700">
            <a:solidFill>
              <a:prstClr val="black"/>
            </a:solidFill>
          </a:ln>
        </p:spPr>
        <p:txBody>
          <a:bodyPr vert="horz" lIns="92930" tIns="46465" rIns="92930" bIns="46465" rtlCol="0" anchor="ctr"/>
          <a:lstStyle/>
          <a:p>
            <a:pPr lvl="0"/>
            <a:endParaRPr lang="en-US" noProof="0" smtClean="0"/>
          </a:p>
        </p:txBody>
      </p:sp>
      <p:sp>
        <p:nvSpPr>
          <p:cNvPr id="5" name="Notes Placeholder 4"/>
          <p:cNvSpPr>
            <a:spLocks noGrp="1"/>
          </p:cNvSpPr>
          <p:nvPr>
            <p:ph type="body" sz="quarter" idx="3"/>
          </p:nvPr>
        </p:nvSpPr>
        <p:spPr>
          <a:xfrm>
            <a:off x="695325" y="4421188"/>
            <a:ext cx="5564188" cy="4189412"/>
          </a:xfrm>
          <a:prstGeom prst="rect">
            <a:avLst/>
          </a:prstGeom>
        </p:spPr>
        <p:txBody>
          <a:bodyPr vert="horz" lIns="92930" tIns="46465" rIns="92930" bIns="46465"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842375"/>
            <a:ext cx="3013075" cy="465138"/>
          </a:xfrm>
          <a:prstGeom prst="rect">
            <a:avLst/>
          </a:prstGeom>
        </p:spPr>
        <p:txBody>
          <a:bodyPr vert="horz" lIns="92930" tIns="46465" rIns="92930" bIns="46465" rtlCol="0" anchor="b"/>
          <a:lstStyle>
            <a:lvl1pPr algn="l" eaLnBrk="1" hangingPunct="1">
              <a:defRPr sz="1200">
                <a:latin typeface="Arial" charset="0"/>
              </a:defRPr>
            </a:lvl1pPr>
          </a:lstStyle>
          <a:p>
            <a:pPr>
              <a:defRPr/>
            </a:pPr>
            <a:endParaRPr lang="en-US"/>
          </a:p>
        </p:txBody>
      </p:sp>
      <p:sp>
        <p:nvSpPr>
          <p:cNvPr id="7" name="Slide Number Placeholder 6"/>
          <p:cNvSpPr>
            <a:spLocks noGrp="1"/>
          </p:cNvSpPr>
          <p:nvPr>
            <p:ph type="sldNum" sz="quarter" idx="5"/>
          </p:nvPr>
        </p:nvSpPr>
        <p:spPr>
          <a:xfrm>
            <a:off x="3940175" y="8842375"/>
            <a:ext cx="3013075" cy="465138"/>
          </a:xfrm>
          <a:prstGeom prst="rect">
            <a:avLst/>
          </a:prstGeom>
        </p:spPr>
        <p:txBody>
          <a:bodyPr vert="horz" wrap="square" lIns="92930" tIns="46465" rIns="92930" bIns="46465" numCol="1" anchor="b" anchorCtr="0" compatLnSpc="1">
            <a:prstTxWarp prst="textNoShape">
              <a:avLst/>
            </a:prstTxWarp>
          </a:bodyPr>
          <a:lstStyle>
            <a:lvl1pPr algn="r" eaLnBrk="1" hangingPunct="1">
              <a:defRPr sz="1200"/>
            </a:lvl1pPr>
          </a:lstStyle>
          <a:p>
            <a:pPr>
              <a:defRPr/>
            </a:pPr>
            <a:fld id="{946135B7-BC5A-4FC6-A693-19F39FB33A9D}" type="slidenum">
              <a:rPr lang="en-US" altLang="en-US"/>
              <a:pPr>
                <a:defRPr/>
              </a:pPr>
              <a:t>‹#›</a:t>
            </a:fld>
            <a:endParaRPr lang="en-US" altLang="en-US"/>
          </a:p>
        </p:txBody>
      </p:sp>
    </p:spTree>
    <p:extLst>
      <p:ext uri="{BB962C8B-B14F-4D97-AF65-F5344CB8AC3E}">
        <p14:creationId xmlns:p14="http://schemas.microsoft.com/office/powerpoint/2010/main" val="421936083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51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7C60EB2-9D39-4C10-94FA-2673A3A2F41A}" type="slidenum">
              <a:rPr lang="en-US" altLang="en-US" smtClean="0">
                <a:latin typeface="Arial" panose="020B0604020202020204" pitchFamily="34" charset="0"/>
              </a:rPr>
              <a:pPr>
                <a:spcBef>
                  <a:spcPct val="0"/>
                </a:spcBef>
              </a:pPr>
              <a:t>1</a:t>
            </a:fld>
            <a:endParaRPr lang="en-US" altLang="en-US" smtClean="0">
              <a:latin typeface="Arial" panose="020B0604020202020204" pitchFamily="34" charset="0"/>
            </a:endParaRPr>
          </a:p>
        </p:txBody>
      </p:sp>
    </p:spTree>
    <p:extLst>
      <p:ext uri="{BB962C8B-B14F-4D97-AF65-F5344CB8AC3E}">
        <p14:creationId xmlns:p14="http://schemas.microsoft.com/office/powerpoint/2010/main" val="4114468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245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1246C2D-A614-4883-B600-27D85D2101A4}" type="slidenum">
              <a:rPr lang="en-US" altLang="en-US" smtClean="0">
                <a:latin typeface="Arial" panose="020B0604020202020204" pitchFamily="34" charset="0"/>
              </a:rPr>
              <a:pPr>
                <a:spcBef>
                  <a:spcPct val="0"/>
                </a:spcBef>
              </a:pPr>
              <a:t>11</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7877795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2662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F9B9003-BECD-483F-BB1A-894FE6558BED}" type="slidenum">
              <a:rPr lang="en-US" altLang="en-US" smtClean="0">
                <a:latin typeface="Arial" panose="020B0604020202020204" pitchFamily="34" charset="0"/>
              </a:rPr>
              <a:pPr>
                <a:spcBef>
                  <a:spcPct val="0"/>
                </a:spcBef>
              </a:pPr>
              <a:t>12</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3106733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2867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401DFE85-A52C-4303-9E0A-A7DE24C473FE}" type="slidenum">
              <a:rPr lang="en-US" altLang="en-US" smtClean="0">
                <a:latin typeface="Arial" panose="020B0604020202020204" pitchFamily="34" charset="0"/>
              </a:rPr>
              <a:pPr>
                <a:spcBef>
                  <a:spcPct val="0"/>
                </a:spcBef>
              </a:pPr>
              <a:t>13</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8404326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307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5BC2BB8-D82F-47F0-84F1-A3474641213C}" type="slidenum">
              <a:rPr lang="en-US" altLang="en-US" smtClean="0">
                <a:latin typeface="Arial" panose="020B0604020202020204" pitchFamily="34" charset="0"/>
              </a:rPr>
              <a:pPr>
                <a:spcBef>
                  <a:spcPct val="0"/>
                </a:spcBef>
              </a:pPr>
              <a:t>14</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4005453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D386E04-5F51-4227-B797-97ADD1C2EF1D}" type="slidenum">
              <a:rPr lang="en-US" altLang="en-US" smtClean="0">
                <a:latin typeface="Arial" panose="020B0604020202020204" pitchFamily="34" charset="0"/>
              </a:rPr>
              <a:pPr>
                <a:spcBef>
                  <a:spcPct val="0"/>
                </a:spcBef>
              </a:pPr>
              <a:t>15</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674114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348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801F8C6-DE56-4B13-8C0F-7C0D5EAE6DF6}" type="slidenum">
              <a:rPr lang="en-US" altLang="en-US" smtClean="0">
                <a:latin typeface="Arial" panose="020B0604020202020204" pitchFamily="34" charset="0"/>
              </a:rPr>
              <a:pPr>
                <a:spcBef>
                  <a:spcPct val="0"/>
                </a:spcBef>
              </a:pPr>
              <a:t>16</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6223056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3686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E397E51-AC23-44F6-8628-5E1C11F0DDEF}" type="slidenum">
              <a:rPr lang="en-US" altLang="en-US" smtClean="0">
                <a:latin typeface="Arial" panose="020B0604020202020204" pitchFamily="34" charset="0"/>
              </a:rPr>
              <a:pPr>
                <a:spcBef>
                  <a:spcPct val="0"/>
                </a:spcBef>
              </a:pPr>
              <a:t>17</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0998758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3891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44AF332-01D6-467F-AB5C-EC7EF03E1C29}" type="slidenum">
              <a:rPr lang="en-US" altLang="en-US" smtClean="0">
                <a:latin typeface="Arial" panose="020B0604020202020204" pitchFamily="34" charset="0"/>
              </a:rPr>
              <a:pPr>
                <a:spcBef>
                  <a:spcPct val="0"/>
                </a:spcBef>
              </a:pPr>
              <a:t>18</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6453300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4403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BCDC570-A882-4022-A1C8-CF9285E286AC}" type="slidenum">
              <a:rPr lang="en-US" altLang="en-US" smtClean="0">
                <a:latin typeface="Arial" panose="020B0604020202020204" pitchFamily="34" charset="0"/>
              </a:rPr>
              <a:pPr>
                <a:spcBef>
                  <a:spcPct val="0"/>
                </a:spcBef>
              </a:pPr>
              <a:t>22</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3354647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460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1E43999-05F9-412D-836C-6F7FFA707BFD}" type="slidenum">
              <a:rPr lang="en-US" altLang="en-US" smtClean="0">
                <a:latin typeface="Arial" panose="020B0604020202020204" pitchFamily="34" charset="0"/>
              </a:rPr>
              <a:pPr>
                <a:spcBef>
                  <a:spcPct val="0"/>
                </a:spcBef>
              </a:pPr>
              <a:t>23</a:t>
            </a:fld>
            <a:endParaRPr lang="en-US" altLang="en-US" smtClean="0">
              <a:latin typeface="Arial" panose="020B0604020202020204" pitchFamily="34" charset="0"/>
            </a:endParaRPr>
          </a:p>
        </p:txBody>
      </p:sp>
    </p:spTree>
    <p:extLst>
      <p:ext uri="{BB962C8B-B14F-4D97-AF65-F5344CB8AC3E}">
        <p14:creationId xmlns:p14="http://schemas.microsoft.com/office/powerpoint/2010/main" val="116508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717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03A656B-E324-4A31-AF36-520E0A815EA1}" type="slidenum">
              <a:rPr lang="en-US" altLang="en-US" smtClean="0">
                <a:latin typeface="Arial" panose="020B0604020202020204" pitchFamily="34" charset="0"/>
              </a:rPr>
              <a:pPr>
                <a:spcBef>
                  <a:spcPct val="0"/>
                </a:spcBef>
              </a:pPr>
              <a:t>2</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3444494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4813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9C4B531-5495-439B-8973-B629C2911D14}" type="slidenum">
              <a:rPr lang="en-US" altLang="en-US" smtClean="0">
                <a:latin typeface="Arial" panose="020B0604020202020204" pitchFamily="34" charset="0"/>
              </a:rPr>
              <a:pPr>
                <a:spcBef>
                  <a:spcPct val="0"/>
                </a:spcBef>
              </a:pPr>
              <a:t>24</a:t>
            </a:fld>
            <a:endParaRPr lang="en-US" altLang="en-US" smtClean="0">
              <a:latin typeface="Arial" panose="020B0604020202020204" pitchFamily="34" charset="0"/>
            </a:endParaRPr>
          </a:p>
        </p:txBody>
      </p:sp>
    </p:spTree>
    <p:extLst>
      <p:ext uri="{BB962C8B-B14F-4D97-AF65-F5344CB8AC3E}">
        <p14:creationId xmlns:p14="http://schemas.microsoft.com/office/powerpoint/2010/main" val="10141792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501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3BF4D5A-CE7C-48DF-8BD1-F957E8804EF2}" type="slidenum">
              <a:rPr lang="en-US" altLang="en-US" smtClean="0">
                <a:latin typeface="Arial" panose="020B0604020202020204" pitchFamily="34" charset="0"/>
              </a:rPr>
              <a:pPr>
                <a:spcBef>
                  <a:spcPct val="0"/>
                </a:spcBef>
              </a:pPr>
              <a:t>25</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0936540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5222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34BE3D1B-2D00-40D9-8CDF-6AC4634E56FD}" type="slidenum">
              <a:rPr lang="en-US" altLang="en-US" smtClean="0">
                <a:latin typeface="Arial" panose="020B0604020202020204" pitchFamily="34" charset="0"/>
              </a:rPr>
              <a:pPr>
                <a:spcBef>
                  <a:spcPct val="0"/>
                </a:spcBef>
              </a:pPr>
              <a:t>26</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4948178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5427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FDFB6AC-284D-4CA3-B331-09594421D24E}" type="slidenum">
              <a:rPr lang="en-US" altLang="en-US" smtClean="0">
                <a:latin typeface="Arial" panose="020B0604020202020204" pitchFamily="34" charset="0"/>
              </a:rPr>
              <a:pPr>
                <a:spcBef>
                  <a:spcPct val="0"/>
                </a:spcBef>
              </a:pPr>
              <a:t>27</a:t>
            </a:fld>
            <a:endParaRPr lang="en-US" altLang="en-US" smtClean="0">
              <a:latin typeface="Arial" panose="020B0604020202020204" pitchFamily="34" charset="0"/>
            </a:endParaRPr>
          </a:p>
        </p:txBody>
      </p:sp>
    </p:spTree>
    <p:extLst>
      <p:ext uri="{BB962C8B-B14F-4D97-AF65-F5344CB8AC3E}">
        <p14:creationId xmlns:p14="http://schemas.microsoft.com/office/powerpoint/2010/main" val="41693446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563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64EEF90-4B85-40E9-80D7-EE72396F1AC1}" type="slidenum">
              <a:rPr lang="en-US" altLang="en-US" smtClean="0">
                <a:latin typeface="Arial" panose="020B0604020202020204" pitchFamily="34" charset="0"/>
              </a:rPr>
              <a:pPr>
                <a:spcBef>
                  <a:spcPct val="0"/>
                </a:spcBef>
              </a:pPr>
              <a:t>28</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7708411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5837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10A5A85-D7F4-4FA8-A139-AF9E48D6E3A7}" type="slidenum">
              <a:rPr lang="en-US" altLang="en-US" smtClean="0">
                <a:latin typeface="Arial" panose="020B0604020202020204" pitchFamily="34" charset="0"/>
              </a:rPr>
              <a:pPr>
                <a:spcBef>
                  <a:spcPct val="0"/>
                </a:spcBef>
              </a:pPr>
              <a:t>29</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4276628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604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2930B01-623C-4513-831A-5EC9819FAF4B}" type="slidenum">
              <a:rPr lang="en-US" altLang="en-US" smtClean="0">
                <a:latin typeface="Arial" panose="020B0604020202020204" pitchFamily="34" charset="0"/>
              </a:rPr>
              <a:pPr>
                <a:spcBef>
                  <a:spcPct val="0"/>
                </a:spcBef>
              </a:pPr>
              <a:t>30</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4819999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4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6246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409A2E2-1408-4D59-A352-C82D78DC2947}" type="slidenum">
              <a:rPr lang="en-US" altLang="en-US" smtClean="0">
                <a:latin typeface="Arial" panose="020B0604020202020204" pitchFamily="34" charset="0"/>
              </a:rPr>
              <a:pPr>
                <a:spcBef>
                  <a:spcPct val="0"/>
                </a:spcBef>
              </a:pPr>
              <a:t>31</a:t>
            </a:fld>
            <a:endParaRPr lang="en-US" altLang="en-US" smtClean="0">
              <a:latin typeface="Arial" panose="020B0604020202020204" pitchFamily="34" charset="0"/>
            </a:endParaRPr>
          </a:p>
        </p:txBody>
      </p:sp>
    </p:spTree>
    <p:extLst>
      <p:ext uri="{BB962C8B-B14F-4D97-AF65-F5344CB8AC3E}">
        <p14:creationId xmlns:p14="http://schemas.microsoft.com/office/powerpoint/2010/main" val="42910302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6451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290CDF7-1C95-4C9E-B1E2-CEB749F3BCE6}" type="slidenum">
              <a:rPr lang="en-US" altLang="en-US" smtClean="0">
                <a:latin typeface="Arial" panose="020B0604020202020204" pitchFamily="34" charset="0"/>
              </a:rPr>
              <a:pPr>
                <a:spcBef>
                  <a:spcPct val="0"/>
                </a:spcBef>
              </a:pPr>
              <a:t>32</a:t>
            </a:fld>
            <a:endParaRPr lang="en-US" altLang="en-US" smtClean="0">
              <a:latin typeface="Arial" panose="020B0604020202020204" pitchFamily="34" charset="0"/>
            </a:endParaRPr>
          </a:p>
        </p:txBody>
      </p:sp>
    </p:spTree>
    <p:extLst>
      <p:ext uri="{BB962C8B-B14F-4D97-AF65-F5344CB8AC3E}">
        <p14:creationId xmlns:p14="http://schemas.microsoft.com/office/powerpoint/2010/main" val="11181744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DA2632B-E62F-48F0-A176-F56AB29CD882}" type="slidenum">
              <a:rPr lang="en-US" altLang="en-US" smtClean="0">
                <a:latin typeface="Arial" panose="020B0604020202020204" pitchFamily="34" charset="0"/>
              </a:rPr>
              <a:pPr>
                <a:spcBef>
                  <a:spcPct val="0"/>
                </a:spcBef>
              </a:pPr>
              <a:t>33</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5851109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8889C88-AE39-45EC-95FC-4CE4FD5FA470}" type="slidenum">
              <a:rPr lang="en-US" altLang="en-US" smtClean="0">
                <a:latin typeface="Arial" panose="020B0604020202020204" pitchFamily="34" charset="0"/>
              </a:rPr>
              <a:pPr>
                <a:spcBef>
                  <a:spcPct val="0"/>
                </a:spcBef>
              </a:pPr>
              <a:t>3</a:t>
            </a:fld>
            <a:endParaRPr lang="en-US" altLang="en-US" smtClean="0">
              <a:latin typeface="Arial" panose="020B0604020202020204" pitchFamily="34" charset="0"/>
            </a:endParaRPr>
          </a:p>
        </p:txBody>
      </p:sp>
    </p:spTree>
    <p:extLst>
      <p:ext uri="{BB962C8B-B14F-4D97-AF65-F5344CB8AC3E}">
        <p14:creationId xmlns:p14="http://schemas.microsoft.com/office/powerpoint/2010/main" val="597069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6861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B24ACDD-EC57-47FA-BDB1-D6A207CA8CA2}" type="slidenum">
              <a:rPr lang="en-US" altLang="en-US" smtClean="0">
                <a:latin typeface="Arial" panose="020B0604020202020204" pitchFamily="34" charset="0"/>
              </a:rPr>
              <a:pPr>
                <a:spcBef>
                  <a:spcPct val="0"/>
                </a:spcBef>
              </a:pPr>
              <a:t>34</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6238426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7066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874E2E1-06AE-4CC3-8C4E-1F43F201FFBE}" type="slidenum">
              <a:rPr lang="en-US" altLang="en-US" smtClean="0">
                <a:latin typeface="Arial" panose="020B0604020202020204" pitchFamily="34" charset="0"/>
              </a:rPr>
              <a:pPr>
                <a:spcBef>
                  <a:spcPct val="0"/>
                </a:spcBef>
              </a:pPr>
              <a:t>35</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1203058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7270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20A49B8-0DA8-4369-84FE-8E0BB9796B6E}" type="slidenum">
              <a:rPr lang="en-US" altLang="en-US" smtClean="0">
                <a:latin typeface="Arial" panose="020B0604020202020204" pitchFamily="34" charset="0"/>
              </a:rPr>
              <a:pPr>
                <a:spcBef>
                  <a:spcPct val="0"/>
                </a:spcBef>
              </a:pPr>
              <a:t>36</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36612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57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757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2EA7FD9-ECAB-4BA4-9C95-610431E6D7B3}" type="slidenum">
              <a:rPr lang="en-US" altLang="en-US" smtClean="0">
                <a:latin typeface="Arial" panose="020B0604020202020204" pitchFamily="34" charset="0"/>
              </a:rPr>
              <a:pPr>
                <a:spcBef>
                  <a:spcPct val="0"/>
                </a:spcBef>
              </a:pPr>
              <a:t>37</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3170111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78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7782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FE113BE-F46C-4CA0-BEB6-CA55344FA4BB}" type="slidenum">
              <a:rPr lang="en-US" altLang="en-US" smtClean="0">
                <a:latin typeface="Arial" panose="020B0604020202020204" pitchFamily="34" charset="0"/>
              </a:rPr>
              <a:pPr>
                <a:spcBef>
                  <a:spcPct val="0"/>
                </a:spcBef>
              </a:pPr>
              <a:t>38</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41579761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819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3FA8A093-3D78-4402-AB26-89A7C589FA6D}" type="slidenum">
              <a:rPr lang="en-US" altLang="en-US" smtClean="0">
                <a:latin typeface="Arial" panose="020B0604020202020204" pitchFamily="34" charset="0"/>
              </a:rPr>
              <a:pPr>
                <a:spcBef>
                  <a:spcPct val="0"/>
                </a:spcBef>
              </a:pPr>
              <a:t>41</a:t>
            </a:fld>
            <a:endParaRPr lang="en-US" altLang="en-US" smtClean="0">
              <a:latin typeface="Arial" panose="020B0604020202020204" pitchFamily="34" charset="0"/>
            </a:endParaRPr>
          </a:p>
        </p:txBody>
      </p:sp>
    </p:spTree>
    <p:extLst>
      <p:ext uri="{BB962C8B-B14F-4D97-AF65-F5344CB8AC3E}">
        <p14:creationId xmlns:p14="http://schemas.microsoft.com/office/powerpoint/2010/main" val="18913779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8397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319B11F1-74B4-43C7-ADF1-4DA1211CCCF4}" type="slidenum">
              <a:rPr lang="en-US" altLang="en-US" smtClean="0">
                <a:latin typeface="Arial" panose="020B0604020202020204" pitchFamily="34" charset="0"/>
              </a:rPr>
              <a:pPr>
                <a:spcBef>
                  <a:spcPct val="0"/>
                </a:spcBef>
              </a:pPr>
              <a:t>42</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296169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60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860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4BA2D1F-7B6E-4055-8518-591F6D16FE4E}" type="slidenum">
              <a:rPr lang="en-US" altLang="en-US" smtClean="0">
                <a:latin typeface="Arial" panose="020B0604020202020204" pitchFamily="34" charset="0"/>
              </a:rPr>
              <a:pPr>
                <a:spcBef>
                  <a:spcPct val="0"/>
                </a:spcBef>
              </a:pPr>
              <a:t>43</a:t>
            </a:fld>
            <a:endParaRPr lang="en-US" altLang="en-US" smtClean="0">
              <a:latin typeface="Arial" panose="020B0604020202020204" pitchFamily="34" charset="0"/>
            </a:endParaRPr>
          </a:p>
        </p:txBody>
      </p:sp>
    </p:spTree>
    <p:extLst>
      <p:ext uri="{BB962C8B-B14F-4D97-AF65-F5344CB8AC3E}">
        <p14:creationId xmlns:p14="http://schemas.microsoft.com/office/powerpoint/2010/main" val="1157569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80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8806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5516039-1975-4D47-BAC5-5E8E05B30032}" type="slidenum">
              <a:rPr lang="en-US" altLang="en-US" smtClean="0">
                <a:latin typeface="Arial" panose="020B0604020202020204" pitchFamily="34" charset="0"/>
              </a:rPr>
              <a:pPr>
                <a:spcBef>
                  <a:spcPct val="0"/>
                </a:spcBef>
              </a:pPr>
              <a:t>44</a:t>
            </a:fld>
            <a:endParaRPr lang="en-US" altLang="en-US" smtClean="0">
              <a:latin typeface="Arial" panose="020B0604020202020204" pitchFamily="34" charset="0"/>
            </a:endParaRPr>
          </a:p>
        </p:txBody>
      </p:sp>
    </p:spTree>
    <p:extLst>
      <p:ext uri="{BB962C8B-B14F-4D97-AF65-F5344CB8AC3E}">
        <p14:creationId xmlns:p14="http://schemas.microsoft.com/office/powerpoint/2010/main" val="1019696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01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9011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4AFFC04-6F20-4FBB-A035-59E59CD67F2F}" type="slidenum">
              <a:rPr lang="en-US" altLang="en-US" smtClean="0">
                <a:latin typeface="Arial" panose="020B0604020202020204" pitchFamily="34" charset="0"/>
              </a:rPr>
              <a:pPr>
                <a:spcBef>
                  <a:spcPct val="0"/>
                </a:spcBef>
              </a:pPr>
              <a:t>45</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929030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126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C4A2991-B8AD-44C3-824E-D8FE461F57B1}" type="slidenum">
              <a:rPr lang="en-US" altLang="en-US" smtClean="0">
                <a:latin typeface="Arial" panose="020B0604020202020204" pitchFamily="34" charset="0"/>
              </a:rPr>
              <a:pPr>
                <a:spcBef>
                  <a:spcPct val="0"/>
                </a:spcBef>
              </a:pPr>
              <a:t>4</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70959133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921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38553C7F-4089-4197-B8EE-ADEC072DBC4D}" type="slidenum">
              <a:rPr lang="en-US" altLang="en-US" smtClean="0">
                <a:latin typeface="Arial" panose="020B0604020202020204" pitchFamily="34" charset="0"/>
              </a:rPr>
              <a:pPr>
                <a:spcBef>
                  <a:spcPct val="0"/>
                </a:spcBef>
              </a:pPr>
              <a:t>46</a:t>
            </a:fld>
            <a:endParaRPr lang="en-US" altLang="en-US" smtClean="0">
              <a:latin typeface="Arial" panose="020B0604020202020204" pitchFamily="34" charset="0"/>
            </a:endParaRPr>
          </a:p>
        </p:txBody>
      </p:sp>
    </p:spTree>
    <p:extLst>
      <p:ext uri="{BB962C8B-B14F-4D97-AF65-F5344CB8AC3E}">
        <p14:creationId xmlns:p14="http://schemas.microsoft.com/office/powerpoint/2010/main" val="15516126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42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9421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09EF996-7B5A-45BE-BF1D-F9A7351BB8A2}" type="slidenum">
              <a:rPr lang="en-US" altLang="en-US" smtClean="0">
                <a:latin typeface="Arial" panose="020B0604020202020204" pitchFamily="34" charset="0"/>
              </a:rPr>
              <a:pPr>
                <a:spcBef>
                  <a:spcPct val="0"/>
                </a:spcBef>
              </a:pPr>
              <a:t>47</a:t>
            </a:fld>
            <a:endParaRPr lang="en-US" altLang="en-US" smtClean="0">
              <a:latin typeface="Arial" panose="020B0604020202020204" pitchFamily="34" charset="0"/>
            </a:endParaRPr>
          </a:p>
        </p:txBody>
      </p:sp>
    </p:spTree>
    <p:extLst>
      <p:ext uri="{BB962C8B-B14F-4D97-AF65-F5344CB8AC3E}">
        <p14:creationId xmlns:p14="http://schemas.microsoft.com/office/powerpoint/2010/main" val="9783097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2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9626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7FB041A-3894-4EA7-B56F-4C9BD3A132A3}" type="slidenum">
              <a:rPr lang="en-US" altLang="en-US" smtClean="0">
                <a:latin typeface="Arial" panose="020B0604020202020204" pitchFamily="34" charset="0"/>
              </a:rPr>
              <a:pPr>
                <a:spcBef>
                  <a:spcPct val="0"/>
                </a:spcBef>
              </a:pPr>
              <a:t>48</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8709572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9830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F46B548-64E2-4C49-B358-630A3601866B}" type="slidenum">
              <a:rPr lang="en-US" altLang="en-US" smtClean="0">
                <a:latin typeface="Arial" panose="020B0604020202020204" pitchFamily="34" charset="0"/>
              </a:rPr>
              <a:pPr>
                <a:spcBef>
                  <a:spcPct val="0"/>
                </a:spcBef>
              </a:pPr>
              <a:t>49</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24346164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03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0035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350307F7-32C6-4424-B218-439D5EEEE51E}" type="slidenum">
              <a:rPr lang="en-US" altLang="en-US" smtClean="0">
                <a:latin typeface="Arial" panose="020B0604020202020204" pitchFamily="34" charset="0"/>
              </a:rPr>
              <a:pPr>
                <a:spcBef>
                  <a:spcPct val="0"/>
                </a:spcBef>
              </a:pPr>
              <a:t>50</a:t>
            </a:fld>
            <a:endParaRPr lang="en-US" altLang="en-US" smtClean="0">
              <a:latin typeface="Arial" panose="020B0604020202020204" pitchFamily="34" charset="0"/>
            </a:endParaRPr>
          </a:p>
        </p:txBody>
      </p:sp>
    </p:spTree>
    <p:extLst>
      <p:ext uri="{BB962C8B-B14F-4D97-AF65-F5344CB8AC3E}">
        <p14:creationId xmlns:p14="http://schemas.microsoft.com/office/powerpoint/2010/main" val="77871535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0240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574ED90-D546-4415-9C88-E8C824714DF6}" type="slidenum">
              <a:rPr lang="en-US" altLang="en-US" smtClean="0">
                <a:latin typeface="Arial" panose="020B0604020202020204" pitchFamily="34" charset="0"/>
              </a:rPr>
              <a:pPr>
                <a:spcBef>
                  <a:spcPct val="0"/>
                </a:spcBef>
              </a:pPr>
              <a:t>51</a:t>
            </a:fld>
            <a:endParaRPr lang="en-US" altLang="en-US" smtClean="0">
              <a:latin typeface="Arial" panose="020B0604020202020204" pitchFamily="34" charset="0"/>
            </a:endParaRPr>
          </a:p>
        </p:txBody>
      </p:sp>
    </p:spTree>
    <p:extLst>
      <p:ext uri="{BB962C8B-B14F-4D97-AF65-F5344CB8AC3E}">
        <p14:creationId xmlns:p14="http://schemas.microsoft.com/office/powerpoint/2010/main" val="412083816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44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0445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7CD8E48-1CA9-485A-90C8-F45536AFCE5D}" type="slidenum">
              <a:rPr lang="en-US" altLang="en-US" smtClean="0">
                <a:latin typeface="Arial" panose="020B0604020202020204" pitchFamily="34" charset="0"/>
              </a:rPr>
              <a:pPr>
                <a:spcBef>
                  <a:spcPct val="0"/>
                </a:spcBef>
              </a:pPr>
              <a:t>52</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12500214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64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065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5E638B6-CF23-4B4E-9F15-3DD9076EE274}" type="slidenum">
              <a:rPr lang="en-US" altLang="en-US" smtClean="0">
                <a:latin typeface="Arial" panose="020B0604020202020204" pitchFamily="34" charset="0"/>
              </a:rPr>
              <a:pPr>
                <a:spcBef>
                  <a:spcPct val="0"/>
                </a:spcBef>
              </a:pPr>
              <a:t>53</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71333559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85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0854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2940EDA-949D-4883-8311-1E100CA7FF4B}" type="slidenum">
              <a:rPr lang="en-US" altLang="en-US" smtClean="0">
                <a:latin typeface="Arial" panose="020B0604020202020204" pitchFamily="34" charset="0"/>
              </a:rPr>
              <a:pPr>
                <a:spcBef>
                  <a:spcPct val="0"/>
                </a:spcBef>
              </a:pPr>
              <a:t>54</a:t>
            </a:fld>
            <a:endParaRPr lang="en-US" altLang="en-US" smtClean="0">
              <a:latin typeface="Arial" panose="020B0604020202020204" pitchFamily="34" charset="0"/>
            </a:endParaRPr>
          </a:p>
        </p:txBody>
      </p:sp>
    </p:spTree>
    <p:extLst>
      <p:ext uri="{BB962C8B-B14F-4D97-AF65-F5344CB8AC3E}">
        <p14:creationId xmlns:p14="http://schemas.microsoft.com/office/powerpoint/2010/main" val="1732963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05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1059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42E36BB-46C5-4395-A442-7E7ED420B359}" type="slidenum">
              <a:rPr lang="en-US" altLang="en-US" smtClean="0">
                <a:latin typeface="Arial" panose="020B0604020202020204" pitchFamily="34" charset="0"/>
              </a:rPr>
              <a:pPr>
                <a:spcBef>
                  <a:spcPct val="0"/>
                </a:spcBef>
              </a:pPr>
              <a:t>55</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460688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331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71EB48B-EF51-438C-9612-D4C360A5B709}" type="slidenum">
              <a:rPr lang="en-US" altLang="en-US" smtClean="0">
                <a:latin typeface="Arial" panose="020B0604020202020204" pitchFamily="34" charset="0"/>
              </a:rPr>
              <a:pPr>
                <a:spcBef>
                  <a:spcPct val="0"/>
                </a:spcBef>
              </a:pPr>
              <a:t>5</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47172782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1264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6432942-A77B-4DCE-A889-4E3510851AD3}" type="slidenum">
              <a:rPr lang="en-US" altLang="en-US" smtClean="0">
                <a:latin typeface="Arial" panose="020B0604020202020204" pitchFamily="34" charset="0"/>
              </a:rPr>
              <a:pPr>
                <a:spcBef>
                  <a:spcPct val="0"/>
                </a:spcBef>
              </a:pPr>
              <a:t>56</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4137229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46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11469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A092ED2-43DE-483C-9AAE-6C9FDF5571C5}" type="slidenum">
              <a:rPr lang="en-US" altLang="en-US" smtClean="0">
                <a:latin typeface="Arial" panose="020B0604020202020204" pitchFamily="34" charset="0"/>
              </a:rPr>
              <a:pPr>
                <a:spcBef>
                  <a:spcPct val="0"/>
                </a:spcBef>
              </a:pPr>
              <a:t>57</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90039855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67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11674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D5766D87-413D-4BEA-A115-CEE90EB8027F}" type="slidenum">
              <a:rPr lang="en-US" altLang="en-US" smtClean="0">
                <a:latin typeface="Arial" panose="020B0604020202020204" pitchFamily="34" charset="0"/>
              </a:rPr>
              <a:pPr>
                <a:spcBef>
                  <a:spcPct val="0"/>
                </a:spcBef>
              </a:pPr>
              <a:t>58</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46375563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87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11878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E31BA12-50FC-4C7C-A602-9098856737D2}" type="slidenum">
              <a:rPr lang="en-US" altLang="en-US" smtClean="0">
                <a:latin typeface="Arial" panose="020B0604020202020204" pitchFamily="34" charset="0"/>
              </a:rPr>
              <a:pPr>
                <a:spcBef>
                  <a:spcPct val="0"/>
                </a:spcBef>
              </a:pPr>
              <a:t>59</a:t>
            </a:fld>
            <a:endParaRPr lang="en-US" altLang="en-US" smtClean="0">
              <a:latin typeface="Arial" panose="020B0604020202020204" pitchFamily="34" charset="0"/>
            </a:endParaRPr>
          </a:p>
        </p:txBody>
      </p:sp>
    </p:spTree>
    <p:extLst>
      <p:ext uri="{BB962C8B-B14F-4D97-AF65-F5344CB8AC3E}">
        <p14:creationId xmlns:p14="http://schemas.microsoft.com/office/powerpoint/2010/main" val="415224672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08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12083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73D1786-6B5D-451C-B3E1-BA69D613B7F0}" type="slidenum">
              <a:rPr lang="en-US" altLang="en-US" smtClean="0">
                <a:latin typeface="Arial" panose="020B0604020202020204" pitchFamily="34" charset="0"/>
              </a:rPr>
              <a:pPr>
                <a:spcBef>
                  <a:spcPct val="0"/>
                </a:spcBef>
              </a:pPr>
              <a:t>60</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09534286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8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1228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BAE7C49F-4F6D-4FE9-B8B3-CE7B4D997EF8}" type="slidenum">
              <a:rPr lang="en-US" altLang="en-US" smtClean="0">
                <a:latin typeface="Arial" panose="020B0604020202020204" pitchFamily="34" charset="0"/>
              </a:rPr>
              <a:pPr>
                <a:spcBef>
                  <a:spcPct val="0"/>
                </a:spcBef>
              </a:pPr>
              <a:t>61</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16469214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49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12493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F538C35-35B5-41A4-8A59-6FF9B4532DF7}" type="slidenum">
              <a:rPr lang="en-US" altLang="en-US" smtClean="0">
                <a:latin typeface="Arial" panose="020B0604020202020204" pitchFamily="34" charset="0"/>
              </a:rPr>
              <a:pPr>
                <a:spcBef>
                  <a:spcPct val="0"/>
                </a:spcBef>
              </a:pPr>
              <a:t>62</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02116491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69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1269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36F2DA67-A8A0-4DD5-8767-2C8CEDCA4BE6}" type="slidenum">
              <a:rPr lang="en-US" altLang="en-US" smtClean="0">
                <a:latin typeface="Arial" panose="020B0604020202020204" pitchFamily="34" charset="0"/>
              </a:rPr>
              <a:pPr>
                <a:spcBef>
                  <a:spcPct val="0"/>
                </a:spcBef>
              </a:pPr>
              <a:t>63</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93553552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90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12902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E14FB37-AA5D-480D-A647-286975BB1300}" type="slidenum">
              <a:rPr lang="en-US" altLang="en-US" smtClean="0">
                <a:latin typeface="Arial" panose="020B0604020202020204" pitchFamily="34" charset="0"/>
              </a:rPr>
              <a:pPr>
                <a:spcBef>
                  <a:spcPct val="0"/>
                </a:spcBef>
              </a:pPr>
              <a:t>64</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86436645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10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13107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E53FCB4-224F-4907-A357-C13B370B7775}" type="slidenum">
              <a:rPr lang="en-US" altLang="en-US" smtClean="0">
                <a:latin typeface="Arial" panose="020B0604020202020204" pitchFamily="34" charset="0"/>
              </a:rPr>
              <a:pPr>
                <a:spcBef>
                  <a:spcPct val="0"/>
                </a:spcBef>
              </a:pPr>
              <a:t>65</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638887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53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A59A540-1CD0-41DE-ABBE-C108DAD232DE}" type="slidenum">
              <a:rPr lang="en-US" altLang="en-US" smtClean="0">
                <a:latin typeface="Arial" panose="020B0604020202020204" pitchFamily="34" charset="0"/>
              </a:rPr>
              <a:pPr>
                <a:spcBef>
                  <a:spcPct val="0"/>
                </a:spcBef>
              </a:pPr>
              <a:t>6</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68104371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331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CFB4DD4-AF07-477F-AECE-64285312BFCA}" type="slidenum">
              <a:rPr lang="en-US" altLang="en-US" smtClean="0">
                <a:latin typeface="Arial" panose="020B0604020202020204" pitchFamily="34" charset="0"/>
              </a:rPr>
              <a:pPr>
                <a:spcBef>
                  <a:spcPct val="0"/>
                </a:spcBef>
              </a:pPr>
              <a:t>66</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10351121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51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3517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38B76F5B-F4AB-48FF-BF0C-66A032D7BFFD}" type="slidenum">
              <a:rPr lang="en-US" altLang="en-US" smtClean="0">
                <a:latin typeface="Arial" panose="020B0604020202020204" pitchFamily="34" charset="0"/>
              </a:rPr>
              <a:pPr>
                <a:spcBef>
                  <a:spcPct val="0"/>
                </a:spcBef>
              </a:pPr>
              <a:t>67</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97691033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7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37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4A97C28-308F-4B70-A68D-AAF88391C60E}" type="slidenum">
              <a:rPr lang="en-US" altLang="en-US" smtClean="0">
                <a:latin typeface="Arial" panose="020B0604020202020204" pitchFamily="34" charset="0"/>
              </a:rPr>
              <a:pPr>
                <a:spcBef>
                  <a:spcPct val="0"/>
                </a:spcBef>
              </a:pPr>
              <a:t>68</a:t>
            </a:fld>
            <a:endParaRPr lang="en-US" altLang="en-US" smtClean="0">
              <a:latin typeface="Arial" panose="020B0604020202020204" pitchFamily="34" charset="0"/>
            </a:endParaRPr>
          </a:p>
        </p:txBody>
      </p:sp>
    </p:spTree>
    <p:extLst>
      <p:ext uri="{BB962C8B-B14F-4D97-AF65-F5344CB8AC3E}">
        <p14:creationId xmlns:p14="http://schemas.microsoft.com/office/powerpoint/2010/main" val="1424314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843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0B7C1EC-32F9-477E-B137-6B5F965FA23F}" type="slidenum">
              <a:rPr lang="en-US" altLang="en-US" smtClean="0">
                <a:latin typeface="Arial" panose="020B0604020202020204" pitchFamily="34" charset="0"/>
              </a:rPr>
              <a:pPr>
                <a:spcBef>
                  <a:spcPct val="0"/>
                </a:spcBef>
              </a:pPr>
              <a:t>8</a:t>
            </a:fld>
            <a:endParaRPr lang="en-US" altLang="en-US" smtClean="0">
              <a:latin typeface="Arial" panose="020B0604020202020204" pitchFamily="34" charset="0"/>
            </a:endParaRPr>
          </a:p>
        </p:txBody>
      </p:sp>
    </p:spTree>
    <p:extLst>
      <p:ext uri="{BB962C8B-B14F-4D97-AF65-F5344CB8AC3E}">
        <p14:creationId xmlns:p14="http://schemas.microsoft.com/office/powerpoint/2010/main" val="26291504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204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18D3A41-F1DA-427B-A37A-0E07A5652775}" type="slidenum">
              <a:rPr lang="en-US" altLang="en-US" smtClean="0">
                <a:latin typeface="Arial" panose="020B0604020202020204" pitchFamily="34" charset="0"/>
              </a:rPr>
              <a:pPr>
                <a:spcBef>
                  <a:spcPct val="0"/>
                </a:spcBef>
              </a:pPr>
              <a:t>9</a:t>
            </a:fld>
            <a:endParaRPr lang="en-US" altLang="en-US" smtClean="0">
              <a:latin typeface="Arial" panose="020B0604020202020204" pitchFamily="34" charset="0"/>
            </a:endParaRPr>
          </a:p>
        </p:txBody>
      </p:sp>
    </p:spTree>
    <p:extLst>
      <p:ext uri="{BB962C8B-B14F-4D97-AF65-F5344CB8AC3E}">
        <p14:creationId xmlns:p14="http://schemas.microsoft.com/office/powerpoint/2010/main" val="3948788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2253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54063" indent="-288925">
              <a:spcBef>
                <a:spcPct val="30000"/>
              </a:spcBef>
              <a:defRPr sz="1200">
                <a:solidFill>
                  <a:schemeClr val="tx1"/>
                </a:solidFill>
                <a:latin typeface="Calibri" panose="020F0502020204030204" pitchFamily="34" charset="0"/>
              </a:defRPr>
            </a:lvl2pPr>
            <a:lvl3pPr marL="1160463" indent="-231775">
              <a:spcBef>
                <a:spcPct val="30000"/>
              </a:spcBef>
              <a:defRPr sz="1200">
                <a:solidFill>
                  <a:schemeClr val="tx1"/>
                </a:solidFill>
                <a:latin typeface="Calibri" panose="020F0502020204030204" pitchFamily="34" charset="0"/>
              </a:defRPr>
            </a:lvl3pPr>
            <a:lvl4pPr marL="1625600" indent="-231775">
              <a:spcBef>
                <a:spcPct val="30000"/>
              </a:spcBef>
              <a:defRPr sz="1200">
                <a:solidFill>
                  <a:schemeClr val="tx1"/>
                </a:solidFill>
                <a:latin typeface="Calibri" panose="020F0502020204030204" pitchFamily="34" charset="0"/>
              </a:defRPr>
            </a:lvl4pPr>
            <a:lvl5pPr marL="2090738" indent="-231775">
              <a:spcBef>
                <a:spcPct val="30000"/>
              </a:spcBef>
              <a:defRPr sz="1200">
                <a:solidFill>
                  <a:schemeClr val="tx1"/>
                </a:solidFill>
                <a:latin typeface="Calibri" panose="020F0502020204030204" pitchFamily="34" charset="0"/>
              </a:defRPr>
            </a:lvl5pPr>
            <a:lvl6pPr marL="2547938" indent="-231775" eaLnBrk="0" fontAlgn="base" hangingPunct="0">
              <a:spcBef>
                <a:spcPct val="30000"/>
              </a:spcBef>
              <a:spcAft>
                <a:spcPct val="0"/>
              </a:spcAft>
              <a:defRPr sz="1200">
                <a:solidFill>
                  <a:schemeClr val="tx1"/>
                </a:solidFill>
                <a:latin typeface="Calibri" panose="020F0502020204030204" pitchFamily="34" charset="0"/>
              </a:defRPr>
            </a:lvl6pPr>
            <a:lvl7pPr marL="3005138" indent="-231775" eaLnBrk="0" fontAlgn="base" hangingPunct="0">
              <a:spcBef>
                <a:spcPct val="30000"/>
              </a:spcBef>
              <a:spcAft>
                <a:spcPct val="0"/>
              </a:spcAft>
              <a:defRPr sz="1200">
                <a:solidFill>
                  <a:schemeClr val="tx1"/>
                </a:solidFill>
                <a:latin typeface="Calibri" panose="020F0502020204030204" pitchFamily="34" charset="0"/>
              </a:defRPr>
            </a:lvl7pPr>
            <a:lvl8pPr marL="3462338" indent="-231775" eaLnBrk="0" fontAlgn="base" hangingPunct="0">
              <a:spcBef>
                <a:spcPct val="30000"/>
              </a:spcBef>
              <a:spcAft>
                <a:spcPct val="0"/>
              </a:spcAft>
              <a:defRPr sz="1200">
                <a:solidFill>
                  <a:schemeClr val="tx1"/>
                </a:solidFill>
                <a:latin typeface="Calibri" panose="020F0502020204030204" pitchFamily="34" charset="0"/>
              </a:defRPr>
            </a:lvl8pPr>
            <a:lvl9pPr marL="3919538" indent="-231775"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1EBF9F7-F816-4DE5-B794-0261921F6857}" type="slidenum">
              <a:rPr lang="en-US" altLang="en-US" smtClean="0">
                <a:latin typeface="Arial" panose="020B0604020202020204" pitchFamily="34" charset="0"/>
              </a:rPr>
              <a:pPr>
                <a:spcBef>
                  <a:spcPct val="0"/>
                </a:spcBef>
              </a:pPr>
              <a:t>10</a:t>
            </a:fld>
            <a:endParaRPr lang="en-US" altLang="en-US" smtClean="0">
              <a:latin typeface="Arial" panose="020B0604020202020204" pitchFamily="34" charset="0"/>
            </a:endParaRPr>
          </a:p>
        </p:txBody>
      </p:sp>
    </p:spTree>
    <p:extLst>
      <p:ext uri="{BB962C8B-B14F-4D97-AF65-F5344CB8AC3E}">
        <p14:creationId xmlns:p14="http://schemas.microsoft.com/office/powerpoint/2010/main" val="490905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0A88909-B625-4A7E-A401-52E73D062BC5}" type="slidenum">
              <a:rPr lang="en-US" altLang="en-US"/>
              <a:pPr>
                <a:defRPr/>
              </a:pPr>
              <a:t>‹#›</a:t>
            </a:fld>
            <a:endParaRPr lang="en-US" altLang="en-US"/>
          </a:p>
        </p:txBody>
      </p:sp>
    </p:spTree>
    <p:extLst>
      <p:ext uri="{BB962C8B-B14F-4D97-AF65-F5344CB8AC3E}">
        <p14:creationId xmlns:p14="http://schemas.microsoft.com/office/powerpoint/2010/main" val="2424647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B4EFB07-832D-42E6-91CD-ABFF3125EBD2}" type="slidenum">
              <a:rPr lang="en-US" altLang="en-US"/>
              <a:pPr>
                <a:defRPr/>
              </a:pPr>
              <a:t>‹#›</a:t>
            </a:fld>
            <a:endParaRPr lang="en-US" altLang="en-US"/>
          </a:p>
        </p:txBody>
      </p:sp>
    </p:spTree>
    <p:extLst>
      <p:ext uri="{BB962C8B-B14F-4D97-AF65-F5344CB8AC3E}">
        <p14:creationId xmlns:p14="http://schemas.microsoft.com/office/powerpoint/2010/main" val="3544016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CB5611FF-B96C-4786-AFA2-64B78FA8D7A1}" type="slidenum">
              <a:rPr lang="en-US" altLang="en-US"/>
              <a:pPr>
                <a:defRPr/>
              </a:pPr>
              <a:t>‹#›</a:t>
            </a:fld>
            <a:endParaRPr lang="en-US" altLang="en-US"/>
          </a:p>
        </p:txBody>
      </p:sp>
    </p:spTree>
    <p:extLst>
      <p:ext uri="{BB962C8B-B14F-4D97-AF65-F5344CB8AC3E}">
        <p14:creationId xmlns:p14="http://schemas.microsoft.com/office/powerpoint/2010/main" val="28989608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600200"/>
            <a:ext cx="8229600" cy="4525963"/>
          </a:xfrm>
        </p:spPr>
        <p:txBody>
          <a:bodyPr/>
          <a:lstStyle/>
          <a:p>
            <a:pPr lvl="0"/>
            <a:endParaRPr lang="en-US" noProof="0" smtClean="0"/>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05031D4-FF71-43EB-821F-6B30A60D2D0D}" type="slidenum">
              <a:rPr lang="en-US" altLang="en-US"/>
              <a:pPr>
                <a:defRPr/>
              </a:pPr>
              <a:t>‹#›</a:t>
            </a:fld>
            <a:endParaRPr lang="en-US" altLang="en-US"/>
          </a:p>
        </p:txBody>
      </p:sp>
    </p:spTree>
    <p:extLst>
      <p:ext uri="{BB962C8B-B14F-4D97-AF65-F5344CB8AC3E}">
        <p14:creationId xmlns:p14="http://schemas.microsoft.com/office/powerpoint/2010/main" val="14149953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FA6FAB91-BD3D-44CE-B8EA-24248C1E2311}" type="slidenum">
              <a:rPr lang="en-US" altLang="en-US"/>
              <a:pPr>
                <a:defRPr/>
              </a:pPr>
              <a:t>‹#›</a:t>
            </a:fld>
            <a:endParaRPr lang="en-US" altLang="en-US"/>
          </a:p>
        </p:txBody>
      </p:sp>
    </p:spTree>
    <p:extLst>
      <p:ext uri="{BB962C8B-B14F-4D97-AF65-F5344CB8AC3E}">
        <p14:creationId xmlns:p14="http://schemas.microsoft.com/office/powerpoint/2010/main" val="6136080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311D8C4C-EDFE-4767-8A77-502C8F76F1E3}" type="slidenum">
              <a:rPr lang="en-US" altLang="en-US"/>
              <a:pPr>
                <a:defRPr/>
              </a:pPr>
              <a:t>‹#›</a:t>
            </a:fld>
            <a:endParaRPr lang="en-US" altLang="en-US"/>
          </a:p>
        </p:txBody>
      </p:sp>
    </p:spTree>
    <p:extLst>
      <p:ext uri="{BB962C8B-B14F-4D97-AF65-F5344CB8AC3E}">
        <p14:creationId xmlns:p14="http://schemas.microsoft.com/office/powerpoint/2010/main" val="26853868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fourObj" preserve="1">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457200" y="274638"/>
            <a:ext cx="8229600" cy="1143000"/>
          </a:xfr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457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57200" y="3938588"/>
            <a:ext cx="4038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4648200" y="3938588"/>
            <a:ext cx="4038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91993908-4894-4505-A79C-B4515B75AE89}" type="slidenum">
              <a:rPr lang="en-US" altLang="en-US"/>
              <a:pPr>
                <a:defRPr/>
              </a:pPr>
              <a:t>‹#›</a:t>
            </a:fld>
            <a:endParaRPr lang="en-US" altLang="en-US"/>
          </a:p>
        </p:txBody>
      </p:sp>
    </p:spTree>
    <p:extLst>
      <p:ext uri="{BB962C8B-B14F-4D97-AF65-F5344CB8AC3E}">
        <p14:creationId xmlns:p14="http://schemas.microsoft.com/office/powerpoint/2010/main" val="21520053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648200" y="3938588"/>
            <a:ext cx="4038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4"/>
          <p:cNvSpPr>
            <a:spLocks noGrp="1" noChangeArrowheads="1"/>
          </p:cNvSpPr>
          <p:nvPr>
            <p:ph type="dt" sz="half" idx="10"/>
          </p:nvPr>
        </p:nvSpPr>
        <p:spPr>
          <a:ln/>
        </p:spPr>
        <p:txBody>
          <a:bodyPr/>
          <a:lstStyle>
            <a:lvl1pPr>
              <a:defRPr/>
            </a:lvl1pPr>
          </a:lstStyle>
          <a:p>
            <a:pPr>
              <a:defRPr/>
            </a:pPr>
            <a:endParaRPr lang="en-US"/>
          </a:p>
        </p:txBody>
      </p:sp>
      <p:sp>
        <p:nvSpPr>
          <p:cNvPr id="7" name="Rectangle 5"/>
          <p:cNvSpPr>
            <a:spLocks noGrp="1" noChangeArrowheads="1"/>
          </p:cNvSpPr>
          <p:nvPr>
            <p:ph type="ftr" sz="quarter" idx="11"/>
          </p:nvPr>
        </p:nvSpPr>
        <p:spPr>
          <a:ln/>
        </p:spPr>
        <p:txBody>
          <a:bodyPr/>
          <a:lstStyle>
            <a:lvl1pPr>
              <a:defRPr/>
            </a:lvl1pPr>
          </a:lstStyle>
          <a:p>
            <a:pPr>
              <a:defRPr/>
            </a:pPr>
            <a:endParaRPr lang="en-US"/>
          </a:p>
        </p:txBody>
      </p:sp>
      <p:sp>
        <p:nvSpPr>
          <p:cNvPr id="8" name="Rectangle 6"/>
          <p:cNvSpPr>
            <a:spLocks noGrp="1" noChangeArrowheads="1"/>
          </p:cNvSpPr>
          <p:nvPr>
            <p:ph type="sldNum" sz="quarter" idx="12"/>
          </p:nvPr>
        </p:nvSpPr>
        <p:spPr>
          <a:ln/>
        </p:spPr>
        <p:txBody>
          <a:bodyPr/>
          <a:lstStyle>
            <a:lvl1pPr>
              <a:defRPr/>
            </a:lvl1pPr>
          </a:lstStyle>
          <a:p>
            <a:pPr>
              <a:defRPr/>
            </a:pPr>
            <a:fld id="{08EBB04C-0FC4-47E1-B1AA-B27F03795413}" type="slidenum">
              <a:rPr lang="en-US" altLang="en-US"/>
              <a:pPr>
                <a:defRPr/>
              </a:pPr>
              <a:t>‹#›</a:t>
            </a:fld>
            <a:endParaRPr lang="en-US" altLang="en-US"/>
          </a:p>
        </p:txBody>
      </p:sp>
    </p:spTree>
    <p:extLst>
      <p:ext uri="{BB962C8B-B14F-4D97-AF65-F5344CB8AC3E}">
        <p14:creationId xmlns:p14="http://schemas.microsoft.com/office/powerpoint/2010/main" val="37380911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39A2936-30A8-48AE-BD34-B2413B9124E9}" type="slidenum">
              <a:rPr lang="en-US" altLang="en-US"/>
              <a:pPr>
                <a:defRPr/>
              </a:pPr>
              <a:t>‹#›</a:t>
            </a:fld>
            <a:endParaRPr lang="en-US" altLang="en-US"/>
          </a:p>
        </p:txBody>
      </p:sp>
    </p:spTree>
    <p:extLst>
      <p:ext uri="{BB962C8B-B14F-4D97-AF65-F5344CB8AC3E}">
        <p14:creationId xmlns:p14="http://schemas.microsoft.com/office/powerpoint/2010/main" val="688589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2ECF87DD-1A89-4A64-A288-176BF03B7BD3}" type="slidenum">
              <a:rPr lang="en-US" altLang="en-US"/>
              <a:pPr>
                <a:defRPr/>
              </a:pPr>
              <a:t>‹#›</a:t>
            </a:fld>
            <a:endParaRPr lang="en-US" altLang="en-US"/>
          </a:p>
        </p:txBody>
      </p:sp>
    </p:spTree>
    <p:extLst>
      <p:ext uri="{BB962C8B-B14F-4D97-AF65-F5344CB8AC3E}">
        <p14:creationId xmlns:p14="http://schemas.microsoft.com/office/powerpoint/2010/main" val="32945658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2E2BC09E-5791-45DB-8263-35354EB73AD5}" type="slidenum">
              <a:rPr lang="en-US" altLang="en-US"/>
              <a:pPr>
                <a:defRPr/>
              </a:pPr>
              <a:t>‹#›</a:t>
            </a:fld>
            <a:endParaRPr lang="en-US" altLang="en-US"/>
          </a:p>
        </p:txBody>
      </p:sp>
    </p:spTree>
    <p:extLst>
      <p:ext uri="{BB962C8B-B14F-4D97-AF65-F5344CB8AC3E}">
        <p14:creationId xmlns:p14="http://schemas.microsoft.com/office/powerpoint/2010/main" val="235910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35843C98-8B1C-4D35-85EA-185379A77F75}" type="slidenum">
              <a:rPr lang="en-US" altLang="en-US"/>
              <a:pPr>
                <a:defRPr/>
              </a:pPr>
              <a:t>‹#›</a:t>
            </a:fld>
            <a:endParaRPr lang="en-US" altLang="en-US"/>
          </a:p>
        </p:txBody>
      </p:sp>
    </p:spTree>
    <p:extLst>
      <p:ext uri="{BB962C8B-B14F-4D97-AF65-F5344CB8AC3E}">
        <p14:creationId xmlns:p14="http://schemas.microsoft.com/office/powerpoint/2010/main" val="3318810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4D353243-47F5-4EBD-A667-8CE2B1CFF0BB}" type="slidenum">
              <a:rPr lang="en-US" altLang="en-US"/>
              <a:pPr>
                <a:defRPr/>
              </a:pPr>
              <a:t>‹#›</a:t>
            </a:fld>
            <a:endParaRPr lang="en-US" altLang="en-US"/>
          </a:p>
        </p:txBody>
      </p:sp>
    </p:spTree>
    <p:extLst>
      <p:ext uri="{BB962C8B-B14F-4D97-AF65-F5344CB8AC3E}">
        <p14:creationId xmlns:p14="http://schemas.microsoft.com/office/powerpoint/2010/main" val="3489430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82CB2C7C-BDED-450D-8B2E-ABD4CB13326F}" type="slidenum">
              <a:rPr lang="en-US" altLang="en-US"/>
              <a:pPr>
                <a:defRPr/>
              </a:pPr>
              <a:t>‹#›</a:t>
            </a:fld>
            <a:endParaRPr lang="en-US" altLang="en-US"/>
          </a:p>
        </p:txBody>
      </p:sp>
    </p:spTree>
    <p:extLst>
      <p:ext uri="{BB962C8B-B14F-4D97-AF65-F5344CB8AC3E}">
        <p14:creationId xmlns:p14="http://schemas.microsoft.com/office/powerpoint/2010/main" val="2268515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C9886EE2-B833-4625-BB1D-0D21117B2440}" type="slidenum">
              <a:rPr lang="en-US" altLang="en-US"/>
              <a:pPr>
                <a:defRPr/>
              </a:pPr>
              <a:t>‹#›</a:t>
            </a:fld>
            <a:endParaRPr lang="en-US" altLang="en-US"/>
          </a:p>
        </p:txBody>
      </p:sp>
    </p:spTree>
    <p:extLst>
      <p:ext uri="{BB962C8B-B14F-4D97-AF65-F5344CB8AC3E}">
        <p14:creationId xmlns:p14="http://schemas.microsoft.com/office/powerpoint/2010/main" val="22612726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90B789FC-5F78-4D0D-BC3D-CF0871E28398}" type="slidenum">
              <a:rPr lang="en-US" altLang="en-US"/>
              <a:pPr>
                <a:defRPr/>
              </a:pPr>
              <a:t>‹#›</a:t>
            </a:fld>
            <a:endParaRPr lang="en-US" altLang="en-US"/>
          </a:p>
        </p:txBody>
      </p:sp>
    </p:spTree>
    <p:extLst>
      <p:ext uri="{BB962C8B-B14F-4D97-AF65-F5344CB8AC3E}">
        <p14:creationId xmlns:p14="http://schemas.microsoft.com/office/powerpoint/2010/main" val="3337912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8"/>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defRPr>
            </a:lvl1pPr>
          </a:lstStyle>
          <a:p>
            <a:pPr>
              <a:defRPr/>
            </a:pPr>
            <a:endParaRPr lang="en-US"/>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endParaRPr lang="en-US"/>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D5267501-29BC-4A0B-A341-1BC4F31C2F9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37.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9.jpeg"/><Relationship Id="rId7" Type="http://schemas.openxmlformats.org/officeDocument/2006/relationships/image" Target="../media/image13.jpeg"/><Relationship Id="rId2" Type="http://schemas.openxmlformats.org/officeDocument/2006/relationships/notesSlide" Target="../notesSlides/notesSlide33.xml"/><Relationship Id="rId1" Type="http://schemas.openxmlformats.org/officeDocument/2006/relationships/slideLayout" Target="../slideLayouts/slideLayout15.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3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5.xml"/><Relationship Id="rId1" Type="http://schemas.openxmlformats.org/officeDocument/2006/relationships/slideLayout" Target="../slideLayouts/slideLayout16.xml"/><Relationship Id="rId4" Type="http://schemas.openxmlformats.org/officeDocument/2006/relationships/image" Target="../media/image19.jpe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52.xml"/><Relationship Id="rId1" Type="http://schemas.openxmlformats.org/officeDocument/2006/relationships/slideLayout" Target="../slideLayouts/slideLayout1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54.xml"/><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56.xml"/><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52400" y="1371600"/>
            <a:ext cx="3733800" cy="2057400"/>
          </a:xfrm>
        </p:spPr>
        <p:txBody>
          <a:bodyPr/>
          <a:lstStyle/>
          <a:p>
            <a:pPr eaLnBrk="1" hangingPunct="1"/>
            <a:r>
              <a:rPr lang="en-US" altLang="en-US" sz="5400" b="1" dirty="0" smtClean="0">
                <a:solidFill>
                  <a:srgbClr val="FFC000"/>
                </a:solidFill>
              </a:rPr>
              <a:t>               </a:t>
            </a:r>
            <a:r>
              <a:rPr lang="en-US" altLang="en-US" sz="5400" b="1" dirty="0" smtClean="0">
                <a:solidFill>
                  <a:srgbClr val="7030A0"/>
                </a:solidFill>
              </a:rPr>
              <a:t>Chapter 1</a:t>
            </a:r>
            <a:br>
              <a:rPr lang="en-US" altLang="en-US" sz="5400" b="1" dirty="0" smtClean="0">
                <a:solidFill>
                  <a:srgbClr val="7030A0"/>
                </a:solidFill>
              </a:rPr>
            </a:br>
            <a:r>
              <a:rPr lang="en-US" altLang="en-US" sz="5400" b="1" dirty="0" smtClean="0">
                <a:solidFill>
                  <a:srgbClr val="7030A0"/>
                </a:solidFill>
              </a:rPr>
              <a:t/>
            </a:r>
            <a:br>
              <a:rPr lang="en-US" altLang="en-US" sz="5400" b="1" dirty="0" smtClean="0">
                <a:solidFill>
                  <a:srgbClr val="7030A0"/>
                </a:solidFill>
              </a:rPr>
            </a:br>
            <a:r>
              <a:rPr lang="en-US" altLang="en-US" sz="4800" b="1" dirty="0" smtClean="0">
                <a:solidFill>
                  <a:srgbClr val="7030A0"/>
                </a:solidFill>
              </a:rPr>
              <a:t>Getting Organized</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altLang="en-US" sz="4000" dirty="0" smtClean="0"/>
              <a:t>Applications</a:t>
            </a:r>
          </a:p>
        </p:txBody>
      </p:sp>
      <p:sp>
        <p:nvSpPr>
          <p:cNvPr id="21507" name="Rectangle 3"/>
          <p:cNvSpPr>
            <a:spLocks noGrp="1" noChangeArrowheads="1"/>
          </p:cNvSpPr>
          <p:nvPr>
            <p:ph type="body" idx="1"/>
          </p:nvPr>
        </p:nvSpPr>
        <p:spPr/>
        <p:txBody>
          <a:bodyPr/>
          <a:lstStyle/>
          <a:p>
            <a:pPr eaLnBrk="1" hangingPunct="1"/>
            <a:r>
              <a:rPr lang="en-US" altLang="en-US" sz="2800" dirty="0" smtClean="0"/>
              <a:t>An object-oriented application is a set of objects working together, by sending each other messages, to solve a problem.</a:t>
            </a:r>
          </a:p>
          <a:p>
            <a:pPr eaLnBrk="1" hangingPunct="1"/>
            <a:r>
              <a:rPr lang="en-US" altLang="en-US" sz="2800" dirty="0" smtClean="0"/>
              <a:t>In object-oriented programming a key step is identifying classes that can be used to help solve a problem. </a:t>
            </a:r>
          </a:p>
          <a:p>
            <a:pPr eaLnBrk="1" hangingPunct="1"/>
            <a:r>
              <a:rPr lang="en-US" altLang="en-US" sz="2800" dirty="0" smtClean="0"/>
              <a:t>An example – using our </a:t>
            </a:r>
            <a:r>
              <a:rPr lang="en-US" altLang="en-US" sz="2800" dirty="0" smtClean="0">
                <a:latin typeface="Courier New" panose="02070309020205020404" pitchFamily="49" charset="0"/>
              </a:rPr>
              <a:t>Date</a:t>
            </a:r>
            <a:r>
              <a:rPr lang="en-US" altLang="en-US" sz="2800" dirty="0" smtClean="0"/>
              <a:t> class to solve the problem of calculating the number of days between two dates (next 3 slides)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1" presetClass="entr" presetSubtype="0" fill="hold" nodeType="clickEffect">
                                  <p:stCondLst>
                                    <p:cond delay="0"/>
                                  </p:stCondLst>
                                  <p:childTnLst>
                                    <p:set>
                                      <p:cBhvr>
                                        <p:cTn id="6" dur="1" fill="hold">
                                          <p:stCondLst>
                                            <p:cond delay="0"/>
                                          </p:stCondLst>
                                        </p:cTn>
                                        <p:tgtEl>
                                          <p:spTgt spid="21507">
                                            <p:txEl>
                                              <p:pRg st="2" end="2"/>
                                            </p:txEl>
                                          </p:spTgt>
                                        </p:tgtEl>
                                        <p:attrNameLst>
                                          <p:attrName>style.visibility</p:attrName>
                                        </p:attrNameLst>
                                      </p:cBhvr>
                                      <p:to>
                                        <p:strVal val="visible"/>
                                      </p:to>
                                    </p:set>
                                    <p:anim calcmode="lin" valueType="num">
                                      <p:cBhvr>
                                        <p:cTn id="7" dur="1000" fill="hold"/>
                                        <p:tgtEl>
                                          <p:spTgt spid="21507">
                                            <p:txEl>
                                              <p:pRg st="2" end="2"/>
                                            </p:txEl>
                                          </p:spTgt>
                                        </p:tgtEl>
                                        <p:attrNameLst>
                                          <p:attrName>ppt_w</p:attrName>
                                        </p:attrNameLst>
                                      </p:cBhvr>
                                      <p:tavLst>
                                        <p:tav tm="0">
                                          <p:val>
                                            <p:fltVal val="0"/>
                                          </p:val>
                                        </p:tav>
                                        <p:tav tm="100000">
                                          <p:val>
                                            <p:strVal val="#ppt_w"/>
                                          </p:val>
                                        </p:tav>
                                      </p:tavLst>
                                    </p:anim>
                                    <p:anim calcmode="lin" valueType="num">
                                      <p:cBhvr>
                                        <p:cTn id="8" dur="1000" fill="hold"/>
                                        <p:tgtEl>
                                          <p:spTgt spid="21507">
                                            <p:txEl>
                                              <p:pRg st="2" end="2"/>
                                            </p:txEl>
                                          </p:spTgt>
                                        </p:tgtEl>
                                        <p:attrNameLst>
                                          <p:attrName>ppt_h</p:attrName>
                                        </p:attrNameLst>
                                      </p:cBhvr>
                                      <p:tavLst>
                                        <p:tav tm="0">
                                          <p:val>
                                            <p:fltVal val="0"/>
                                          </p:val>
                                        </p:tav>
                                        <p:tav tm="100000">
                                          <p:val>
                                            <p:strVal val="#ppt_h"/>
                                          </p:val>
                                        </p:tav>
                                      </p:tavLst>
                                    </p:anim>
                                    <p:anim calcmode="lin" valueType="num">
                                      <p:cBhvr>
                                        <p:cTn id="9" dur="1000" fill="hold"/>
                                        <p:tgtEl>
                                          <p:spTgt spid="21507">
                                            <p:txEl>
                                              <p:pRg st="2" end="2"/>
                                            </p:txEl>
                                          </p:spTgt>
                                        </p:tgtEl>
                                        <p:attrNameLst>
                                          <p:attrName>style.rotation</p:attrName>
                                        </p:attrNameLst>
                                      </p:cBhvr>
                                      <p:tavLst>
                                        <p:tav tm="0">
                                          <p:val>
                                            <p:fltVal val="90"/>
                                          </p:val>
                                        </p:tav>
                                        <p:tav tm="100000">
                                          <p:val>
                                            <p:fltVal val="0"/>
                                          </p:val>
                                        </p:tav>
                                      </p:tavLst>
                                    </p:anim>
                                    <p:animEffect transition="in" filter="fade">
                                      <p:cBhvr>
                                        <p:cTn id="10" dur="1000"/>
                                        <p:tgtEl>
                                          <p:spTgt spid="2150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altLang="en-US" sz="4000" b="1" dirty="0" smtClean="0">
                <a:latin typeface="Courier New" panose="02070309020205020404" pitchFamily="49" charset="0"/>
              </a:rPr>
              <a:t>DaysBetween</a:t>
            </a:r>
            <a:r>
              <a:rPr lang="en-US" altLang="en-US" sz="4000" dirty="0" smtClean="0"/>
              <a:t> Design</a:t>
            </a:r>
          </a:p>
        </p:txBody>
      </p:sp>
      <p:sp>
        <p:nvSpPr>
          <p:cNvPr id="23555" name="Rectangle 3"/>
          <p:cNvSpPr>
            <a:spLocks noGrp="1" noChangeArrowheads="1"/>
          </p:cNvSpPr>
          <p:nvPr>
            <p:ph type="body" idx="1"/>
          </p:nvPr>
        </p:nvSpPr>
        <p:spPr/>
        <p:txBody>
          <a:bodyPr/>
          <a:lstStyle/>
          <a:p>
            <a:pPr marL="0" indent="0" eaLnBrk="1" hangingPunct="1">
              <a:lnSpc>
                <a:spcPct val="80000"/>
              </a:lnSpc>
              <a:buFontTx/>
              <a:buNone/>
            </a:pPr>
            <a:r>
              <a:rPr lang="en-US" altLang="en-US" sz="1600" b="1" dirty="0" smtClean="0">
                <a:latin typeface="Courier New" panose="02070309020205020404" pitchFamily="49" charset="0"/>
              </a:rPr>
              <a:t>display instructions</a:t>
            </a:r>
          </a:p>
          <a:p>
            <a:pPr marL="0" indent="0" eaLnBrk="1" hangingPunct="1">
              <a:lnSpc>
                <a:spcPct val="80000"/>
              </a:lnSpc>
              <a:buFontTx/>
              <a:buNone/>
            </a:pPr>
            <a:r>
              <a:rPr lang="en-US" altLang="en-US" sz="1600" b="1" dirty="0" smtClean="0">
                <a:latin typeface="Courier New" panose="02070309020205020404" pitchFamily="49" charset="0"/>
              </a:rPr>
              <a:t>prompt for and read in info about the first date</a:t>
            </a:r>
          </a:p>
          <a:p>
            <a:pPr marL="0" indent="0" eaLnBrk="1" hangingPunct="1">
              <a:lnSpc>
                <a:spcPct val="80000"/>
              </a:lnSpc>
              <a:buFontTx/>
              <a:buNone/>
            </a:pPr>
            <a:r>
              <a:rPr lang="en-US" altLang="en-US" sz="1600" b="1" dirty="0" smtClean="0">
                <a:latin typeface="Courier New" panose="02070309020205020404" pitchFamily="49" charset="0"/>
              </a:rPr>
              <a:t>create the date1 object</a:t>
            </a:r>
          </a:p>
          <a:p>
            <a:pPr marL="0" indent="0" eaLnBrk="1" hangingPunct="1">
              <a:lnSpc>
                <a:spcPct val="80000"/>
              </a:lnSpc>
              <a:buFontTx/>
              <a:buNone/>
            </a:pPr>
            <a:r>
              <a:rPr lang="en-US" altLang="en-US" sz="1600" b="1" dirty="0" smtClean="0">
                <a:latin typeface="Courier New" panose="02070309020205020404" pitchFamily="49" charset="0"/>
              </a:rPr>
              <a:t>prompt for and read in info about the second date</a:t>
            </a:r>
          </a:p>
          <a:p>
            <a:pPr marL="0" indent="0" eaLnBrk="1" hangingPunct="1">
              <a:lnSpc>
                <a:spcPct val="80000"/>
              </a:lnSpc>
              <a:buFontTx/>
              <a:buNone/>
            </a:pPr>
            <a:r>
              <a:rPr lang="en-US" altLang="en-US" sz="1600" b="1" dirty="0" smtClean="0">
                <a:latin typeface="Courier New" panose="02070309020205020404" pitchFamily="49" charset="0"/>
              </a:rPr>
              <a:t>create the date2 object</a:t>
            </a:r>
          </a:p>
          <a:p>
            <a:pPr marL="0" indent="0" eaLnBrk="1" hangingPunct="1">
              <a:lnSpc>
                <a:spcPct val="80000"/>
              </a:lnSpc>
              <a:buFontTx/>
              <a:buNone/>
            </a:pPr>
            <a:r>
              <a:rPr lang="en-US" altLang="en-US" sz="1600" b="1" dirty="0" smtClean="0">
                <a:latin typeface="Courier New" panose="02070309020205020404" pitchFamily="49" charset="0"/>
              </a:rPr>
              <a:t>if dates entered are too early</a:t>
            </a:r>
          </a:p>
          <a:p>
            <a:pPr marL="0" indent="0" eaLnBrk="1" hangingPunct="1">
              <a:lnSpc>
                <a:spcPct val="80000"/>
              </a:lnSpc>
              <a:buFontTx/>
              <a:buNone/>
            </a:pPr>
            <a:r>
              <a:rPr lang="en-US" altLang="en-US" sz="1600" b="1" dirty="0" smtClean="0">
                <a:latin typeface="Courier New" panose="02070309020205020404" pitchFamily="49" charset="0"/>
              </a:rPr>
              <a:t>    print an error message</a:t>
            </a:r>
          </a:p>
          <a:p>
            <a:pPr marL="0" indent="0" eaLnBrk="1" hangingPunct="1">
              <a:lnSpc>
                <a:spcPct val="80000"/>
              </a:lnSpc>
              <a:buFontTx/>
              <a:buNone/>
            </a:pPr>
            <a:r>
              <a:rPr lang="en-US" altLang="en-US" sz="1600" b="1" dirty="0" smtClean="0">
                <a:latin typeface="Courier New" panose="02070309020205020404" pitchFamily="49" charset="0"/>
              </a:rPr>
              <a:t>else </a:t>
            </a:r>
          </a:p>
          <a:p>
            <a:pPr marL="0" indent="0" eaLnBrk="1" hangingPunct="1">
              <a:lnSpc>
                <a:spcPct val="80000"/>
              </a:lnSpc>
              <a:buFontTx/>
              <a:buNone/>
            </a:pPr>
            <a:r>
              <a:rPr lang="en-US" altLang="en-US" sz="1600" b="1" dirty="0" smtClean="0">
                <a:latin typeface="Courier New" panose="02070309020205020404" pitchFamily="49" charset="0"/>
              </a:rPr>
              <a:t>    use the </a:t>
            </a:r>
            <a:r>
              <a:rPr lang="en-US" altLang="en-US" sz="1600" b="1" dirty="0" err="1" smtClean="0">
                <a:latin typeface="Courier New" panose="02070309020205020404" pitchFamily="49" charset="0"/>
              </a:rPr>
              <a:t>date.lilian</a:t>
            </a:r>
            <a:r>
              <a:rPr lang="en-US" altLang="en-US" sz="1600" b="1" dirty="0" smtClean="0">
                <a:latin typeface="Courier New" panose="02070309020205020404" pitchFamily="49" charset="0"/>
              </a:rPr>
              <a:t> method to obtain the </a:t>
            </a:r>
          </a:p>
          <a:p>
            <a:pPr marL="0" indent="0" eaLnBrk="1" hangingPunct="1">
              <a:lnSpc>
                <a:spcPct val="80000"/>
              </a:lnSpc>
              <a:buFontTx/>
              <a:buNone/>
            </a:pPr>
            <a:r>
              <a:rPr lang="en-US" altLang="en-US" sz="1600" b="1" dirty="0" smtClean="0">
                <a:latin typeface="Courier New" panose="02070309020205020404" pitchFamily="49" charset="0"/>
              </a:rPr>
              <a:t>       Lilian Day Numbers</a:t>
            </a:r>
          </a:p>
          <a:p>
            <a:pPr marL="0" indent="0" eaLnBrk="1" hangingPunct="1">
              <a:lnSpc>
                <a:spcPct val="80000"/>
              </a:lnSpc>
              <a:buFontTx/>
              <a:buNone/>
            </a:pPr>
            <a:r>
              <a:rPr lang="en-US" altLang="en-US" sz="1600" b="1" dirty="0" smtClean="0">
                <a:latin typeface="Courier New" panose="02070309020205020404" pitchFamily="49" charset="0"/>
              </a:rPr>
              <a:t>    compute and print the number of days </a:t>
            </a:r>
          </a:p>
          <a:p>
            <a:pPr marL="0" indent="0" eaLnBrk="1" hangingPunct="1">
              <a:lnSpc>
                <a:spcPct val="80000"/>
              </a:lnSpc>
              <a:buFontTx/>
              <a:buNone/>
            </a:pPr>
            <a:r>
              <a:rPr lang="en-US" altLang="en-US" sz="1600" b="1" dirty="0" smtClean="0">
                <a:latin typeface="Courier New" panose="02070309020205020404" pitchFamily="49" charset="0"/>
              </a:rPr>
              <a:t>       between the dates</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ext Box 4"/>
          <p:cNvSpPr txBox="1">
            <a:spLocks noChangeArrowheads="1"/>
          </p:cNvSpPr>
          <p:nvPr/>
        </p:nvSpPr>
        <p:spPr bwMode="auto">
          <a:xfrm>
            <a:off x="228600" y="617538"/>
            <a:ext cx="10834688" cy="590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DaysBetween.java          by Dale/Joyce/Weems               Chapter 1</a:t>
            </a:r>
          </a:p>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Asks the user to enter two "modern" dates and then reports </a:t>
            </a:r>
          </a:p>
          <a:p>
            <a:pPr eaLnBrk="1" hangingPunct="1">
              <a:spcBef>
                <a:spcPct val="0"/>
              </a:spcBef>
              <a:buFontTx/>
              <a:buNone/>
            </a:pPr>
            <a:r>
              <a:rPr lang="en-US" altLang="en-US" sz="1400" b="1" dirty="0">
                <a:latin typeface="Courier New" panose="02070309020205020404" pitchFamily="49" charset="0"/>
              </a:rPr>
              <a:t>// the number of days between the two dates.</a:t>
            </a:r>
          </a:p>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package ch01.apps;</a:t>
            </a:r>
          </a:p>
          <a:p>
            <a:pPr eaLnBrk="1" hangingPunct="1">
              <a:spcBef>
                <a:spcPct val="0"/>
              </a:spcBef>
              <a:buFontTx/>
              <a:buNone/>
            </a:pPr>
            <a:r>
              <a:rPr lang="en-US" altLang="en-US" sz="1400" b="1" dirty="0">
                <a:latin typeface="Courier New" panose="02070309020205020404" pitchFamily="49" charset="0"/>
              </a:rPr>
              <a:t>import java.util.Scanner;</a:t>
            </a:r>
          </a:p>
          <a:p>
            <a:pPr eaLnBrk="1" hangingPunct="1">
              <a:spcBef>
                <a:spcPct val="0"/>
              </a:spcBef>
              <a:buFontTx/>
              <a:buNone/>
            </a:pPr>
            <a:r>
              <a:rPr lang="en-US" altLang="en-US" sz="1400" b="1" dirty="0">
                <a:latin typeface="Courier New" panose="02070309020205020404" pitchFamily="49" charset="0"/>
              </a:rPr>
              <a:t>public class DaysBetween</a:t>
            </a:r>
          </a:p>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public static void main(String[] args)</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Scanner scan = new Scanner(System.in);</a:t>
            </a:r>
          </a:p>
          <a:p>
            <a:pPr eaLnBrk="1" hangingPunct="1">
              <a:spcBef>
                <a:spcPct val="0"/>
              </a:spcBef>
              <a:buFontTx/>
              <a:buNone/>
            </a:pPr>
            <a:r>
              <a:rPr lang="en-US" altLang="en-US" sz="1400" b="1" dirty="0">
                <a:latin typeface="Courier New" panose="02070309020205020404" pitchFamily="49" charset="0"/>
              </a:rPr>
              <a:t>    int day, month, year;</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System.out.println("Enter two 'modern' dates: month day year");</a:t>
            </a:r>
          </a:p>
          <a:p>
            <a:pPr eaLnBrk="1" hangingPunct="1">
              <a:spcBef>
                <a:spcPct val="0"/>
              </a:spcBef>
              <a:buFontTx/>
              <a:buNone/>
            </a:pPr>
            <a:r>
              <a:rPr lang="en-US" altLang="en-US" sz="1400" b="1" dirty="0">
                <a:latin typeface="Courier New" panose="02070309020205020404" pitchFamily="49" charset="0"/>
              </a:rPr>
              <a:t>    System.out.println("For example January 12, 1954 would be: 1 12 1954");</a:t>
            </a:r>
          </a:p>
          <a:p>
            <a:pPr eaLnBrk="1" hangingPunct="1">
              <a:spcBef>
                <a:spcPct val="0"/>
              </a:spcBef>
              <a:buFontTx/>
              <a:buNone/>
            </a:pPr>
            <a:r>
              <a:rPr lang="en-US" altLang="en-US" sz="1400" b="1" dirty="0">
                <a:latin typeface="Courier New" panose="02070309020205020404" pitchFamily="49" charset="0"/>
              </a:rPr>
              <a:t>    System.out.println();</a:t>
            </a:r>
          </a:p>
          <a:p>
            <a:pPr eaLnBrk="1" hangingPunct="1">
              <a:spcBef>
                <a:spcPct val="0"/>
              </a:spcBef>
              <a:buFontTx/>
              <a:buNone/>
            </a:pPr>
            <a:r>
              <a:rPr lang="en-US" altLang="en-US" sz="1400" b="1" dirty="0">
                <a:latin typeface="Courier New" panose="02070309020205020404" pitchFamily="49" charset="0"/>
              </a:rPr>
              <a:t>    System.out.println("Modern dates occur after " + </a:t>
            </a:r>
            <a:r>
              <a:rPr lang="en-US" altLang="en-US" sz="1400" b="1" dirty="0" err="1">
                <a:latin typeface="Courier New" panose="02070309020205020404" pitchFamily="49" charset="0"/>
              </a:rPr>
              <a:t>Date.MINYEAR</a:t>
            </a:r>
            <a:r>
              <a:rPr lang="en-US" altLang="en-US" sz="1400" b="1" dirty="0">
                <a:latin typeface="Courier New" panose="02070309020205020404" pitchFamily="49" charset="0"/>
              </a:rPr>
              <a:t> + ".");</a:t>
            </a:r>
          </a:p>
          <a:p>
            <a:pPr eaLnBrk="1" hangingPunct="1">
              <a:spcBef>
                <a:spcPct val="0"/>
              </a:spcBef>
              <a:buFontTx/>
              <a:buNone/>
            </a:pPr>
            <a:r>
              <a:rPr lang="en-US" altLang="en-US" sz="1400" b="1" dirty="0">
                <a:latin typeface="Courier New" panose="02070309020205020404" pitchFamily="49" charset="0"/>
              </a:rPr>
              <a:t>    System.out.println();</a:t>
            </a:r>
          </a:p>
          <a:p>
            <a:pPr eaLnBrk="1" hangingPunct="1">
              <a:spcBef>
                <a:spcPct val="0"/>
              </a:spcBef>
              <a:buFontTx/>
              <a:buNone/>
            </a:pPr>
            <a:endParaRPr lang="en-US" altLang="en-US" sz="1400" b="1"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    System.out.println("Enter the first date:");</a:t>
            </a:r>
          </a:p>
          <a:p>
            <a:pPr eaLnBrk="1" hangingPunct="1">
              <a:spcBef>
                <a:spcPct val="0"/>
              </a:spcBef>
              <a:buFontTx/>
              <a:buNone/>
            </a:pPr>
            <a:r>
              <a:rPr lang="en-US" altLang="en-US" sz="1400" b="1" dirty="0">
                <a:latin typeface="Courier New" panose="02070309020205020404" pitchFamily="49" charset="0"/>
              </a:rPr>
              <a:t>    month = scan.nextInt();</a:t>
            </a:r>
          </a:p>
          <a:p>
            <a:pPr eaLnBrk="1" hangingPunct="1">
              <a:spcBef>
                <a:spcPct val="0"/>
              </a:spcBef>
              <a:buFontTx/>
              <a:buNone/>
            </a:pPr>
            <a:r>
              <a:rPr lang="en-US" altLang="en-US" sz="1400" b="1" dirty="0">
                <a:latin typeface="Courier New" panose="02070309020205020404" pitchFamily="49" charset="0"/>
              </a:rPr>
              <a:t>    day = scan.nextInt();</a:t>
            </a:r>
          </a:p>
          <a:p>
            <a:pPr eaLnBrk="1" hangingPunct="1">
              <a:spcBef>
                <a:spcPct val="0"/>
              </a:spcBef>
              <a:buFontTx/>
              <a:buNone/>
            </a:pPr>
            <a:r>
              <a:rPr lang="en-US" altLang="en-US" sz="1400" b="1" dirty="0">
                <a:latin typeface="Courier New" panose="02070309020205020404" pitchFamily="49" charset="0"/>
              </a:rPr>
              <a:t>    year = scan.nextInt();</a:t>
            </a:r>
          </a:p>
          <a:p>
            <a:pPr eaLnBrk="1" hangingPunct="1">
              <a:spcBef>
                <a:spcPct val="0"/>
              </a:spcBef>
              <a:buFontTx/>
              <a:buNone/>
            </a:pPr>
            <a:r>
              <a:rPr lang="en-US" altLang="en-US" sz="1400" b="1" dirty="0">
                <a:latin typeface="Courier New" panose="02070309020205020404" pitchFamily="49" charset="0"/>
              </a:rPr>
              <a:t>    Date d1 = new Date(month, day, year);</a:t>
            </a:r>
          </a:p>
          <a:p>
            <a:pPr eaLnBrk="1" hangingPunct="1">
              <a:spcBef>
                <a:spcPct val="0"/>
              </a:spcBef>
              <a:buFontTx/>
              <a:buNone/>
            </a:pPr>
            <a:r>
              <a:rPr lang="en-US" altLang="en-US" sz="1400" b="1" dirty="0">
                <a:latin typeface="Courier New" panose="02070309020205020404" pitchFamily="49" charset="0"/>
              </a:rPr>
              <a:t>		</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ext Box 4"/>
          <p:cNvSpPr txBox="1">
            <a:spLocks noChangeArrowheads="1"/>
          </p:cNvSpPr>
          <p:nvPr/>
        </p:nvSpPr>
        <p:spPr bwMode="auto">
          <a:xfrm>
            <a:off x="457200" y="1371600"/>
            <a:ext cx="7712075" cy="461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400" b="1" dirty="0">
                <a:latin typeface="Courier New" panose="02070309020205020404" pitchFamily="49" charset="0"/>
              </a:rPr>
              <a:t>    System.out.println("Enter the second date:");</a:t>
            </a:r>
          </a:p>
          <a:p>
            <a:pPr eaLnBrk="1" hangingPunct="1">
              <a:spcBef>
                <a:spcPct val="0"/>
              </a:spcBef>
              <a:buFontTx/>
              <a:buNone/>
            </a:pPr>
            <a:r>
              <a:rPr lang="en-US" altLang="en-US" sz="1400" b="1" dirty="0">
                <a:latin typeface="Courier New" panose="02070309020205020404" pitchFamily="49" charset="0"/>
              </a:rPr>
              <a:t>    month = scan.nextInt();</a:t>
            </a:r>
          </a:p>
          <a:p>
            <a:pPr eaLnBrk="1" hangingPunct="1">
              <a:spcBef>
                <a:spcPct val="0"/>
              </a:spcBef>
              <a:buFontTx/>
              <a:buNone/>
            </a:pPr>
            <a:r>
              <a:rPr lang="en-US" altLang="en-US" sz="1400" b="1" dirty="0">
                <a:latin typeface="Courier New" panose="02070309020205020404" pitchFamily="49" charset="0"/>
              </a:rPr>
              <a:t>    day = scan.nextInt();</a:t>
            </a:r>
          </a:p>
          <a:p>
            <a:pPr eaLnBrk="1" hangingPunct="1">
              <a:spcBef>
                <a:spcPct val="0"/>
              </a:spcBef>
              <a:buFontTx/>
              <a:buNone/>
            </a:pPr>
            <a:r>
              <a:rPr lang="en-US" altLang="en-US" sz="1400" b="1" dirty="0">
                <a:latin typeface="Courier New" panose="02070309020205020404" pitchFamily="49" charset="0"/>
              </a:rPr>
              <a:t>    year = scan.nextInt();</a:t>
            </a:r>
          </a:p>
          <a:p>
            <a:pPr eaLnBrk="1" hangingPunct="1">
              <a:spcBef>
                <a:spcPct val="0"/>
              </a:spcBef>
              <a:buFontTx/>
              <a:buNone/>
            </a:pPr>
            <a:r>
              <a:rPr lang="en-US" altLang="en-US" sz="1400" b="1" dirty="0">
                <a:latin typeface="Courier New" panose="02070309020205020404" pitchFamily="49" charset="0"/>
              </a:rPr>
              <a:t>    Date d2 = new Date(month, day, year);</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if ((d1.getYear() &lt;= </a:t>
            </a:r>
            <a:r>
              <a:rPr lang="en-US" altLang="en-US" sz="1400" b="1" dirty="0" err="1">
                <a:latin typeface="Courier New" panose="02070309020205020404" pitchFamily="49" charset="0"/>
              </a:rPr>
              <a:t>Date.MINYEAR</a:t>
            </a:r>
            <a:r>
              <a:rPr lang="en-US" altLang="en-US" sz="1400" b="1" dirty="0">
                <a:latin typeface="Courier New" panose="02070309020205020404" pitchFamily="49" charset="0"/>
              </a:rPr>
              <a:t>) </a:t>
            </a:r>
            <a:br>
              <a:rPr lang="en-US" altLang="en-US" sz="1400" b="1" dirty="0">
                <a:latin typeface="Courier New" panose="02070309020205020404" pitchFamily="49" charset="0"/>
              </a:rPr>
            </a:br>
            <a:r>
              <a:rPr lang="en-US" altLang="en-US" sz="1400" b="1" dirty="0">
                <a:latin typeface="Courier New" panose="02070309020205020404" pitchFamily="49" charset="0"/>
              </a:rPr>
              <a:t>       || </a:t>
            </a:r>
          </a:p>
          <a:p>
            <a:pPr eaLnBrk="1" hangingPunct="1">
              <a:spcBef>
                <a:spcPct val="0"/>
              </a:spcBef>
              <a:buFontTx/>
              <a:buNone/>
            </a:pPr>
            <a:r>
              <a:rPr lang="en-US" altLang="en-US" sz="1400" b="1" dirty="0">
                <a:latin typeface="Courier New" panose="02070309020205020404" pitchFamily="49" charset="0"/>
              </a:rPr>
              <a:t>       (d2.getYear() &lt;= </a:t>
            </a:r>
            <a:r>
              <a:rPr lang="en-US" altLang="en-US" sz="1400" b="1" dirty="0" err="1">
                <a:latin typeface="Courier New" panose="02070309020205020404" pitchFamily="49" charset="0"/>
              </a:rPr>
              <a:t>Date.MINYEAR</a:t>
            </a: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System.out.println("You entered a 'pre-modern' date.");</a:t>
            </a:r>
          </a:p>
          <a:p>
            <a:pPr eaLnBrk="1" hangingPunct="1">
              <a:spcBef>
                <a:spcPct val="0"/>
              </a:spcBef>
              <a:buFontTx/>
              <a:buNone/>
            </a:pPr>
            <a:r>
              <a:rPr lang="en-US" altLang="en-US" sz="1400" b="1" dirty="0">
                <a:latin typeface="Courier New" panose="02070309020205020404" pitchFamily="49" charset="0"/>
              </a:rPr>
              <a:t>    else</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System.out.println("The number of days between");</a:t>
            </a:r>
          </a:p>
          <a:p>
            <a:pPr eaLnBrk="1" hangingPunct="1">
              <a:spcBef>
                <a:spcPct val="0"/>
              </a:spcBef>
              <a:buFontTx/>
              <a:buNone/>
            </a:pPr>
            <a:r>
              <a:rPr lang="en-US" altLang="en-US" sz="1400" b="1" dirty="0">
                <a:latin typeface="Courier New" panose="02070309020205020404" pitchFamily="49" charset="0"/>
              </a:rPr>
              <a:t>      System.out.print(d1);</a:t>
            </a:r>
          </a:p>
          <a:p>
            <a:pPr eaLnBrk="1" hangingPunct="1">
              <a:spcBef>
                <a:spcPct val="0"/>
              </a:spcBef>
              <a:buFontTx/>
              <a:buNone/>
            </a:pPr>
            <a:r>
              <a:rPr lang="en-US" altLang="en-US" sz="1400" b="1" dirty="0">
                <a:latin typeface="Courier New" panose="02070309020205020404" pitchFamily="49" charset="0"/>
              </a:rPr>
              <a:t>      System.out.print(" and ");</a:t>
            </a:r>
          </a:p>
          <a:p>
            <a:pPr eaLnBrk="1" hangingPunct="1">
              <a:spcBef>
                <a:spcPct val="0"/>
              </a:spcBef>
              <a:buFontTx/>
              <a:buNone/>
            </a:pPr>
            <a:r>
              <a:rPr lang="en-US" altLang="en-US" sz="1400" b="1" dirty="0">
                <a:latin typeface="Courier New" panose="02070309020205020404" pitchFamily="49" charset="0"/>
              </a:rPr>
              <a:t>      System.out.print(d2);</a:t>
            </a:r>
          </a:p>
          <a:p>
            <a:pPr eaLnBrk="1" hangingPunct="1">
              <a:spcBef>
                <a:spcPct val="0"/>
              </a:spcBef>
              <a:buFontTx/>
              <a:buNone/>
            </a:pPr>
            <a:r>
              <a:rPr lang="en-US" altLang="en-US" sz="1400" b="1" dirty="0">
                <a:latin typeface="Courier New" panose="02070309020205020404" pitchFamily="49" charset="0"/>
              </a:rPr>
              <a:t>      System.out.print(" is ");</a:t>
            </a:r>
          </a:p>
          <a:p>
            <a:pPr eaLnBrk="1" hangingPunct="1">
              <a:spcBef>
                <a:spcPct val="0"/>
              </a:spcBef>
              <a:buFontTx/>
              <a:buNone/>
            </a:pPr>
            <a:r>
              <a:rPr lang="en-US" altLang="en-US" sz="1400" b="1" dirty="0">
                <a:latin typeface="Courier New" panose="02070309020205020404" pitchFamily="49" charset="0"/>
              </a:rPr>
              <a:t>      System.out.println(Math.abs(d1.lilian() - d2.lilian()));</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en-US" sz="4000" dirty="0" smtClean="0"/>
              <a:t>1.2 Organizing Classes</a:t>
            </a:r>
          </a:p>
        </p:txBody>
      </p:sp>
      <p:sp>
        <p:nvSpPr>
          <p:cNvPr id="29699" name="Rectangle 3"/>
          <p:cNvSpPr>
            <a:spLocks noGrp="1" noChangeArrowheads="1"/>
          </p:cNvSpPr>
          <p:nvPr>
            <p:ph type="body" idx="1"/>
          </p:nvPr>
        </p:nvSpPr>
        <p:spPr/>
        <p:txBody>
          <a:bodyPr/>
          <a:lstStyle/>
          <a:p>
            <a:pPr eaLnBrk="1" hangingPunct="1">
              <a:lnSpc>
                <a:spcPct val="90000"/>
              </a:lnSpc>
            </a:pPr>
            <a:r>
              <a:rPr lang="en-US" altLang="en-US" sz="2800" dirty="0" smtClean="0"/>
              <a:t>During object-oriented development hundreds of classes can be generated or reused to help build a system. </a:t>
            </a:r>
          </a:p>
          <a:p>
            <a:pPr eaLnBrk="1" hangingPunct="1">
              <a:lnSpc>
                <a:spcPct val="90000"/>
              </a:lnSpc>
            </a:pPr>
            <a:r>
              <a:rPr lang="en-US" altLang="en-US" sz="2800" dirty="0" smtClean="0"/>
              <a:t>The task of keeping track of these classes would be impossible without organizational structure. </a:t>
            </a:r>
          </a:p>
          <a:p>
            <a:pPr eaLnBrk="1" hangingPunct="1">
              <a:lnSpc>
                <a:spcPct val="90000"/>
              </a:lnSpc>
            </a:pPr>
            <a:r>
              <a:rPr lang="en-US" altLang="en-US" sz="2800" dirty="0" smtClean="0"/>
              <a:t>Two of the most important ways of organizing Java classes are</a:t>
            </a:r>
          </a:p>
          <a:p>
            <a:pPr lvl="1" eaLnBrk="1" hangingPunct="1">
              <a:lnSpc>
                <a:spcPct val="90000"/>
              </a:lnSpc>
            </a:pPr>
            <a:r>
              <a:rPr lang="en-US" altLang="en-US" sz="2400" dirty="0" smtClean="0"/>
              <a:t>inheritance: classes are organized in an “is-a” hierarchy</a:t>
            </a:r>
          </a:p>
          <a:p>
            <a:pPr lvl="1" eaLnBrk="1" hangingPunct="1">
              <a:lnSpc>
                <a:spcPct val="90000"/>
              </a:lnSpc>
            </a:pPr>
            <a:r>
              <a:rPr lang="en-US" altLang="en-US" sz="2400" dirty="0" smtClean="0"/>
              <a:t>packages: let us group related classes together into a single named unit</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altLang="en-US" sz="4000" dirty="0" smtClean="0"/>
              <a:t>Inheritance</a:t>
            </a:r>
          </a:p>
        </p:txBody>
      </p:sp>
      <p:sp>
        <p:nvSpPr>
          <p:cNvPr id="31747" name="Rectangle 3"/>
          <p:cNvSpPr>
            <a:spLocks noGrp="1" noChangeArrowheads="1"/>
          </p:cNvSpPr>
          <p:nvPr>
            <p:ph type="body" sz="half" idx="1"/>
          </p:nvPr>
        </p:nvSpPr>
        <p:spPr/>
        <p:txBody>
          <a:bodyPr/>
          <a:lstStyle/>
          <a:p>
            <a:pPr eaLnBrk="1" hangingPunct="1"/>
            <a:r>
              <a:rPr lang="en-US" altLang="en-US" sz="2800" dirty="0" smtClean="0"/>
              <a:t>Allows programmers to create a new class that is a specialization of an existing class.</a:t>
            </a:r>
          </a:p>
          <a:p>
            <a:pPr eaLnBrk="1" hangingPunct="1"/>
            <a:r>
              <a:rPr lang="en-US" altLang="en-US" sz="2800" dirty="0" smtClean="0"/>
              <a:t>We say that the new class is a subclass of the existing class, which in turn is the superclass of the new class.</a:t>
            </a:r>
          </a:p>
        </p:txBody>
      </p:sp>
      <p:pic>
        <p:nvPicPr>
          <p:cNvPr id="31748" name="Picture 5" descr="37461_CH01_AIT0102"/>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a:xfrm>
            <a:off x="4800600" y="2001838"/>
            <a:ext cx="3886200" cy="2854325"/>
          </a:xfr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altLang="en-US" sz="4000" smtClean="0"/>
              <a:t>Example of Inheritance</a:t>
            </a:r>
          </a:p>
        </p:txBody>
      </p:sp>
      <p:sp>
        <p:nvSpPr>
          <p:cNvPr id="33795" name="Text Box 4"/>
          <p:cNvSpPr txBox="1">
            <a:spLocks noChangeArrowheads="1"/>
          </p:cNvSpPr>
          <p:nvPr/>
        </p:nvSpPr>
        <p:spPr bwMode="auto">
          <a:xfrm>
            <a:off x="898525" y="2084388"/>
            <a:ext cx="7058025" cy="354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400" b="1" dirty="0">
                <a:latin typeface="Courier New" panose="02070309020205020404" pitchFamily="49" charset="0"/>
              </a:rPr>
              <a:t>package ch01.dates;</a:t>
            </a:r>
          </a:p>
          <a:p>
            <a:pPr eaLnBrk="1" hangingPunct="1">
              <a:spcBef>
                <a:spcPct val="0"/>
              </a:spcBef>
              <a:buFontTx/>
              <a:buNone/>
            </a:pPr>
            <a:endParaRPr lang="en-US" altLang="en-US" sz="1400" b="1"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public class IncDate </a:t>
            </a:r>
            <a:r>
              <a:rPr lang="en-US" altLang="en-US" sz="1400" b="1" u="sng" dirty="0">
                <a:latin typeface="Courier New" panose="02070309020205020404" pitchFamily="49" charset="0"/>
              </a:rPr>
              <a:t>extends</a:t>
            </a:r>
            <a:r>
              <a:rPr lang="en-US" altLang="en-US" sz="1400" b="1" dirty="0">
                <a:latin typeface="Courier New" panose="02070309020205020404" pitchFamily="49" charset="0"/>
              </a:rPr>
              <a:t> Date</a:t>
            </a:r>
          </a:p>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public IncDate(int newMonth, int newDay, int newYear)</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a:t>
            </a:r>
            <a:r>
              <a:rPr lang="en-US" altLang="en-US" sz="1400" b="1" u="sng" dirty="0">
                <a:latin typeface="Courier New" panose="02070309020205020404" pitchFamily="49" charset="0"/>
              </a:rPr>
              <a:t>super</a:t>
            </a:r>
            <a:r>
              <a:rPr lang="en-US" altLang="en-US" sz="1400" b="1" dirty="0">
                <a:latin typeface="Courier New" panose="02070309020205020404" pitchFamily="49" charset="0"/>
              </a:rPr>
              <a:t>(newMonth, newDay, newYear);</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endParaRPr lang="en-US" altLang="en-US" sz="1400" b="1"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  public void increment()</a:t>
            </a:r>
          </a:p>
          <a:p>
            <a:pPr eaLnBrk="1" hangingPunct="1">
              <a:spcBef>
                <a:spcPct val="0"/>
              </a:spcBef>
              <a:buFontTx/>
              <a:buNone/>
            </a:pPr>
            <a:r>
              <a:rPr lang="en-US" altLang="en-US" sz="1400" b="1" dirty="0">
                <a:latin typeface="Courier New" panose="02070309020205020404" pitchFamily="49" charset="0"/>
              </a:rPr>
              <a:t>  // Increments this IncDate to represent the next day.</a:t>
            </a:r>
          </a:p>
          <a:p>
            <a:pPr eaLnBrk="1" hangingPunct="1">
              <a:spcBef>
                <a:spcPct val="0"/>
              </a:spcBef>
              <a:buFontTx/>
              <a:buNone/>
            </a:pPr>
            <a:r>
              <a:rPr lang="en-US" altLang="en-US" sz="1400" b="1" dirty="0">
                <a:latin typeface="Courier New" panose="02070309020205020404" pitchFamily="49" charset="0"/>
              </a:rPr>
              <a:t>  // For example if this = 6/30/2005 then this becomes 7/1/2005.</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 increment algorithm goes here</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228600" y="274638"/>
            <a:ext cx="8458200" cy="1143000"/>
          </a:xfrm>
        </p:spPr>
        <p:txBody>
          <a:bodyPr/>
          <a:lstStyle/>
          <a:p>
            <a:pPr eaLnBrk="1" hangingPunct="1"/>
            <a:r>
              <a:rPr lang="en-US" altLang="en-US" sz="4000" dirty="0" smtClean="0"/>
              <a:t>Declaring and Using</a:t>
            </a:r>
            <a:br>
              <a:rPr lang="en-US" altLang="en-US" sz="4000" dirty="0" smtClean="0"/>
            </a:br>
            <a:r>
              <a:rPr lang="en-US" altLang="en-US" sz="4000" dirty="0" smtClean="0"/>
              <a:t>Date and IncDate Objects</a:t>
            </a:r>
          </a:p>
        </p:txBody>
      </p:sp>
      <p:sp>
        <p:nvSpPr>
          <p:cNvPr id="35843" name="Text Box 5"/>
          <p:cNvSpPr txBox="1">
            <a:spLocks noChangeArrowheads="1"/>
          </p:cNvSpPr>
          <p:nvPr/>
        </p:nvSpPr>
        <p:spPr bwMode="auto">
          <a:xfrm>
            <a:off x="381000" y="1752600"/>
            <a:ext cx="8153400" cy="203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400" b="1" dirty="0">
                <a:latin typeface="Courier New" panose="02070309020205020404" pitchFamily="49" charset="0"/>
              </a:rPr>
              <a:t>Date myDate = new Date(6, 24, 1951);</a:t>
            </a:r>
          </a:p>
          <a:p>
            <a:pPr eaLnBrk="1" hangingPunct="1">
              <a:spcBef>
                <a:spcPct val="0"/>
              </a:spcBef>
              <a:buFontTx/>
              <a:buNone/>
            </a:pPr>
            <a:r>
              <a:rPr lang="en-US" altLang="en-US" sz="1400" b="1" dirty="0">
                <a:latin typeface="Courier New" panose="02070309020205020404" pitchFamily="49" charset="0"/>
              </a:rPr>
              <a:t>IncDate aDate = new IncDate(1, 11, 2001);</a:t>
            </a:r>
          </a:p>
          <a:p>
            <a:pPr eaLnBrk="1" hangingPunct="1">
              <a:spcBef>
                <a:spcPct val="0"/>
              </a:spcBef>
              <a:buFontTx/>
              <a:buNone/>
            </a:pPr>
            <a:endParaRPr lang="en-US" altLang="en-US" sz="1400" b="1"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System.out.println("</a:t>
            </a:r>
            <a:r>
              <a:rPr lang="en-US" altLang="en-US" sz="1400" b="1" dirty="0" err="1">
                <a:latin typeface="Courier New" panose="02070309020205020404" pitchFamily="49" charset="0"/>
              </a:rPr>
              <a:t>mydate</a:t>
            </a:r>
            <a:r>
              <a:rPr lang="en-US" altLang="en-US" sz="1400" b="1" dirty="0">
                <a:latin typeface="Courier New" panose="02070309020205020404" pitchFamily="49" charset="0"/>
              </a:rPr>
              <a:t> day is: " + </a:t>
            </a:r>
            <a:r>
              <a:rPr lang="en-US" altLang="en-US" sz="1400" b="1" dirty="0" err="1">
                <a:latin typeface="Courier New" panose="02070309020205020404" pitchFamily="49" charset="0"/>
              </a:rPr>
              <a:t>myDate.getDay</a:t>
            </a: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System.out.println("aDate day is:  " + </a:t>
            </a:r>
            <a:r>
              <a:rPr lang="en-US" altLang="en-US" sz="1400" b="1" dirty="0" err="1">
                <a:latin typeface="Courier New" panose="02070309020205020404" pitchFamily="49" charset="0"/>
              </a:rPr>
              <a:t>aDate.getDay</a:t>
            </a:r>
            <a:r>
              <a:rPr lang="en-US" altLang="en-US" sz="1400" b="1" dirty="0">
                <a:latin typeface="Courier New" panose="02070309020205020404" pitchFamily="49" charset="0"/>
              </a:rPr>
              <a:t>());</a:t>
            </a:r>
          </a:p>
          <a:p>
            <a:pPr eaLnBrk="1" hangingPunct="1">
              <a:spcBef>
                <a:spcPct val="0"/>
              </a:spcBef>
              <a:buFontTx/>
              <a:buNone/>
            </a:pPr>
            <a:endParaRPr lang="en-US" altLang="en-US" sz="1400" b="1" dirty="0">
              <a:latin typeface="Courier New" panose="02070309020205020404" pitchFamily="49" charset="0"/>
            </a:endParaRPr>
          </a:p>
          <a:p>
            <a:pPr eaLnBrk="1" hangingPunct="1">
              <a:spcBef>
                <a:spcPct val="0"/>
              </a:spcBef>
              <a:buFontTx/>
              <a:buNone/>
            </a:pPr>
            <a:r>
              <a:rPr lang="en-US" altLang="en-US" sz="1400" b="1" dirty="0" err="1">
                <a:latin typeface="Courier New" panose="02070309020205020404" pitchFamily="49" charset="0"/>
              </a:rPr>
              <a:t>aDate.increment</a:t>
            </a:r>
            <a:r>
              <a:rPr lang="en-US" altLang="en-US" sz="1400" b="1" dirty="0">
                <a:latin typeface="Courier New" panose="02070309020205020404" pitchFamily="49" charset="0"/>
              </a:rPr>
              <a:t>();</a:t>
            </a:r>
          </a:p>
          <a:p>
            <a:pPr eaLnBrk="1" hangingPunct="1">
              <a:spcBef>
                <a:spcPct val="0"/>
              </a:spcBef>
              <a:buFontTx/>
              <a:buNone/>
            </a:pPr>
            <a:endParaRPr lang="en-US" altLang="en-US" sz="1400" b="1"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System.out.println("the day after is: " + </a:t>
            </a:r>
            <a:r>
              <a:rPr lang="en-US" altLang="en-US" sz="1400" b="1" dirty="0" err="1">
                <a:latin typeface="Courier New" panose="02070309020205020404" pitchFamily="49" charset="0"/>
              </a:rPr>
              <a:t>aDate.getDay</a:t>
            </a:r>
            <a:r>
              <a:rPr lang="en-US" altLang="en-US" sz="1400" b="1" dirty="0">
                <a:latin typeface="Courier New" panose="02070309020205020404" pitchFamily="49" charset="0"/>
              </a:rPr>
              <a:t>());</a:t>
            </a:r>
          </a:p>
        </p:txBody>
      </p:sp>
      <p:sp>
        <p:nvSpPr>
          <p:cNvPr id="35844" name="Text Box 7"/>
          <p:cNvSpPr txBox="1">
            <a:spLocks noChangeArrowheads="1"/>
          </p:cNvSpPr>
          <p:nvPr/>
        </p:nvSpPr>
        <p:spPr bwMode="auto">
          <a:xfrm>
            <a:off x="838200" y="4343400"/>
            <a:ext cx="5770563"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2400" dirty="0"/>
          </a:p>
          <a:p>
            <a:pPr eaLnBrk="1" hangingPunct="1">
              <a:spcBef>
                <a:spcPct val="0"/>
              </a:spcBef>
              <a:buFontTx/>
              <a:buNone/>
            </a:pPr>
            <a:r>
              <a:rPr lang="en-US" altLang="en-US" sz="2400" dirty="0"/>
              <a:t>See Extended Class Diagram next slide.</a:t>
            </a:r>
            <a:r>
              <a:rPr lang="en-US" altLang="en-US" sz="1800" dirty="0"/>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1" presetClass="entr" presetSubtype="0" fill="hold" nodeType="clickEffect">
                                  <p:stCondLst>
                                    <p:cond delay="0"/>
                                  </p:stCondLst>
                                  <p:childTnLst>
                                    <p:set>
                                      <p:cBhvr>
                                        <p:cTn id="6" dur="1" fill="hold">
                                          <p:stCondLst>
                                            <p:cond delay="0"/>
                                          </p:stCondLst>
                                        </p:cTn>
                                        <p:tgtEl>
                                          <p:spTgt spid="35844">
                                            <p:txEl>
                                              <p:pRg st="1" end="1"/>
                                            </p:txEl>
                                          </p:spTgt>
                                        </p:tgtEl>
                                        <p:attrNameLst>
                                          <p:attrName>style.visibility</p:attrName>
                                        </p:attrNameLst>
                                      </p:cBhvr>
                                      <p:to>
                                        <p:strVal val="visible"/>
                                      </p:to>
                                    </p:set>
                                    <p:anim calcmode="lin" valueType="num">
                                      <p:cBhvr>
                                        <p:cTn id="7" dur="1000" fill="hold"/>
                                        <p:tgtEl>
                                          <p:spTgt spid="35844">
                                            <p:txEl>
                                              <p:pRg st="1" end="1"/>
                                            </p:txEl>
                                          </p:spTgt>
                                        </p:tgtEl>
                                        <p:attrNameLst>
                                          <p:attrName>ppt_w</p:attrName>
                                        </p:attrNameLst>
                                      </p:cBhvr>
                                      <p:tavLst>
                                        <p:tav tm="0">
                                          <p:val>
                                            <p:fltVal val="0"/>
                                          </p:val>
                                        </p:tav>
                                        <p:tav tm="100000">
                                          <p:val>
                                            <p:strVal val="#ppt_w"/>
                                          </p:val>
                                        </p:tav>
                                      </p:tavLst>
                                    </p:anim>
                                    <p:anim calcmode="lin" valueType="num">
                                      <p:cBhvr>
                                        <p:cTn id="8" dur="1000" fill="hold"/>
                                        <p:tgtEl>
                                          <p:spTgt spid="35844">
                                            <p:txEl>
                                              <p:pRg st="1" end="1"/>
                                            </p:txEl>
                                          </p:spTgt>
                                        </p:tgtEl>
                                        <p:attrNameLst>
                                          <p:attrName>ppt_h</p:attrName>
                                        </p:attrNameLst>
                                      </p:cBhvr>
                                      <p:tavLst>
                                        <p:tav tm="0">
                                          <p:val>
                                            <p:fltVal val="0"/>
                                          </p:val>
                                        </p:tav>
                                        <p:tav tm="100000">
                                          <p:val>
                                            <p:strVal val="#ppt_h"/>
                                          </p:val>
                                        </p:tav>
                                      </p:tavLst>
                                    </p:anim>
                                    <p:anim calcmode="lin" valueType="num">
                                      <p:cBhvr>
                                        <p:cTn id="9" dur="1000" fill="hold"/>
                                        <p:tgtEl>
                                          <p:spTgt spid="35844">
                                            <p:txEl>
                                              <p:pRg st="1" end="1"/>
                                            </p:txEl>
                                          </p:spTgt>
                                        </p:tgtEl>
                                        <p:attrNameLst>
                                          <p:attrName>style.rotation</p:attrName>
                                        </p:attrNameLst>
                                      </p:cBhvr>
                                      <p:tavLst>
                                        <p:tav tm="0">
                                          <p:val>
                                            <p:fltVal val="90"/>
                                          </p:val>
                                        </p:tav>
                                        <p:tav tm="100000">
                                          <p:val>
                                            <p:fltVal val="0"/>
                                          </p:val>
                                        </p:tav>
                                      </p:tavLst>
                                    </p:anim>
                                    <p:animEffect transition="in" filter="fade">
                                      <p:cBhvr>
                                        <p:cTn id="10" dur="1000"/>
                                        <p:tgtEl>
                                          <p:spTgt spid="3584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0" name="Content Placeholder 3" descr="C:\Users\kumars\Desktop\Upload\Chapter 1\9781284098204_CH01_FIGF03.jpg"/>
          <p:cNvPicPr>
            <a:picLocks noGrp="1" noChangeAspect="1" noChangeArrowheads="1"/>
          </p:cNvPicPr>
          <p:nvPr>
            <p:ph/>
          </p:nvPr>
        </p:nvPicPr>
        <p:blipFill>
          <a:blip r:embed="rId3">
            <a:extLst>
              <a:ext uri="{28A0092B-C50C-407E-A947-70E740481C1C}">
                <a14:useLocalDpi xmlns:a14="http://schemas.microsoft.com/office/drawing/2010/main" val="0"/>
              </a:ext>
            </a:extLst>
          </a:blip>
          <a:srcRect/>
          <a:stretch>
            <a:fillRect/>
          </a:stretch>
        </p:blipFill>
        <p:spPr>
          <a:xfrm>
            <a:off x="835025" y="563563"/>
            <a:ext cx="7473950" cy="5273675"/>
          </a:xfr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2"/>
          <p:cNvSpPr>
            <a:spLocks noGrp="1"/>
          </p:cNvSpPr>
          <p:nvPr>
            <p:ph type="title"/>
          </p:nvPr>
        </p:nvSpPr>
        <p:spPr/>
        <p:txBody>
          <a:bodyPr/>
          <a:lstStyle/>
          <a:p>
            <a:r>
              <a:rPr lang="en-US" altLang="en-US" sz="4000" dirty="0" smtClean="0"/>
              <a:t>Java’s Inheritance Tree</a:t>
            </a:r>
          </a:p>
        </p:txBody>
      </p:sp>
      <p:sp>
        <p:nvSpPr>
          <p:cNvPr id="39939" name="Content Placeholder 1"/>
          <p:cNvSpPr>
            <a:spLocks noGrp="1"/>
          </p:cNvSpPr>
          <p:nvPr>
            <p:ph idx="1"/>
          </p:nvPr>
        </p:nvSpPr>
        <p:spPr/>
        <p:txBody>
          <a:bodyPr/>
          <a:lstStyle/>
          <a:p>
            <a:r>
              <a:rPr lang="en-US" altLang="en-US" sz="2800" dirty="0" smtClean="0"/>
              <a:t>Java supports single inheritance only.</a:t>
            </a:r>
          </a:p>
          <a:p>
            <a:r>
              <a:rPr lang="en-US" altLang="en-US" sz="2800" dirty="0" smtClean="0"/>
              <a:t>Method calls are resolved by searching </a:t>
            </a:r>
            <a:r>
              <a:rPr lang="en-US" altLang="en-US" sz="2800" i="1" dirty="0" smtClean="0"/>
              <a:t>up </a:t>
            </a:r>
            <a:r>
              <a:rPr lang="en-US" altLang="en-US" sz="2800" dirty="0" smtClean="0"/>
              <a:t>the inheritance tree.</a:t>
            </a:r>
          </a:p>
          <a:p>
            <a:r>
              <a:rPr lang="en-US" altLang="en-US" sz="2800" dirty="0" smtClean="0"/>
              <a:t>All Java classes can be traced up to the Object class.</a:t>
            </a:r>
          </a:p>
          <a:p>
            <a:r>
              <a:rPr lang="en-US" altLang="en-US" sz="2800" dirty="0" smtClean="0"/>
              <a:t>We use the </a:t>
            </a:r>
            <a:r>
              <a:rPr lang="en-US" altLang="en-US" sz="2800" dirty="0" smtClean="0">
                <a:latin typeface="Courier New" panose="02070309020205020404" pitchFamily="49" charset="0"/>
                <a:cs typeface="Courier New" panose="02070309020205020404" pitchFamily="49" charset="0"/>
              </a:rPr>
              <a:t>@Override</a:t>
            </a:r>
            <a:r>
              <a:rPr lang="en-US" altLang="en-US" sz="2800" dirty="0" smtClean="0"/>
              <a:t> notation to indicate the redefinition of an inherited method.</a:t>
            </a:r>
          </a:p>
          <a:p>
            <a:endParaRPr lang="en-US" altLang="en-US" dirty="0" smtClean="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altLang="en-US" sz="4000" dirty="0" smtClean="0"/>
              <a:t>Chapter 1: Getting Organized</a:t>
            </a:r>
          </a:p>
        </p:txBody>
      </p:sp>
      <p:sp>
        <p:nvSpPr>
          <p:cNvPr id="6147" name="Rectangle 3"/>
          <p:cNvSpPr>
            <a:spLocks noGrp="1" noChangeArrowheads="1"/>
          </p:cNvSpPr>
          <p:nvPr>
            <p:ph type="body" idx="1"/>
          </p:nvPr>
        </p:nvSpPr>
        <p:spPr>
          <a:xfrm>
            <a:off x="342900" y="1752600"/>
            <a:ext cx="8458200" cy="4525963"/>
          </a:xfrm>
        </p:spPr>
        <p:txBody>
          <a:bodyPr/>
          <a:lstStyle/>
          <a:p>
            <a:pPr eaLnBrk="1" hangingPunct="1">
              <a:buFontTx/>
              <a:buNone/>
            </a:pPr>
            <a:r>
              <a:rPr lang="en-US" altLang="en-US" sz="2800" dirty="0" smtClean="0"/>
              <a:t>1.1 – Classes, Objects, and Applications</a:t>
            </a:r>
          </a:p>
          <a:p>
            <a:pPr eaLnBrk="1" hangingPunct="1">
              <a:buFontTx/>
              <a:buNone/>
            </a:pPr>
            <a:r>
              <a:rPr lang="en-US" altLang="en-US" sz="2800" dirty="0" smtClean="0"/>
              <a:t>1.2 – Organizing Classes</a:t>
            </a:r>
          </a:p>
          <a:p>
            <a:pPr eaLnBrk="1" hangingPunct="1">
              <a:buFontTx/>
              <a:buNone/>
            </a:pPr>
            <a:r>
              <a:rPr lang="en-US" altLang="en-US" sz="2800" dirty="0" smtClean="0"/>
              <a:t>1.3 – Exceptional Situations</a:t>
            </a:r>
          </a:p>
          <a:p>
            <a:pPr eaLnBrk="1" hangingPunct="1">
              <a:buFontTx/>
              <a:buNone/>
            </a:pPr>
            <a:r>
              <a:rPr lang="en-US" altLang="en-US" sz="2800" dirty="0" smtClean="0"/>
              <a:t>1.4 – Data Structures</a:t>
            </a:r>
          </a:p>
          <a:p>
            <a:pPr eaLnBrk="1" hangingPunct="1">
              <a:buFontTx/>
              <a:buNone/>
            </a:pPr>
            <a:r>
              <a:rPr lang="en-US" altLang="en-US" sz="2800" dirty="0" smtClean="0"/>
              <a:t>1.5 – Basic Structuring Mechanisms</a:t>
            </a:r>
          </a:p>
          <a:p>
            <a:pPr eaLnBrk="1" hangingPunct="1">
              <a:buFontTx/>
              <a:buNone/>
            </a:pPr>
            <a:r>
              <a:rPr lang="en-US" altLang="en-US" sz="2800" dirty="0" smtClean="0"/>
              <a:t>1.6 – Comparing Algorithms: Order of Growth</a:t>
            </a:r>
          </a:p>
          <a:p>
            <a:pPr eaLnBrk="1" hangingPunct="1">
              <a:buFontTx/>
              <a:buNone/>
            </a:pPr>
            <a:r>
              <a:rPr lang="en-US" altLang="en-US" sz="2800" dirty="0" smtClean="0"/>
              <a:t>		 Analysis</a:t>
            </a:r>
          </a:p>
          <a:p>
            <a:pPr eaLnBrk="1" hangingPunct="1"/>
            <a:endParaRPr lang="en-US" altLang="en-US" dirty="0"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lstStyle/>
          <a:p>
            <a:r>
              <a:rPr lang="en-US" altLang="en-US" sz="4000" dirty="0" smtClean="0"/>
              <a:t>Inheritance-Based Polymorphism</a:t>
            </a:r>
          </a:p>
        </p:txBody>
      </p:sp>
      <p:sp>
        <p:nvSpPr>
          <p:cNvPr id="40963" name="Content Placeholder 2"/>
          <p:cNvSpPr>
            <a:spLocks noGrp="1"/>
          </p:cNvSpPr>
          <p:nvPr>
            <p:ph idx="1"/>
          </p:nvPr>
        </p:nvSpPr>
        <p:spPr/>
        <p:txBody>
          <a:bodyPr/>
          <a:lstStyle/>
          <a:p>
            <a:r>
              <a:rPr lang="en-US" altLang="en-US" sz="2800" dirty="0" smtClean="0"/>
              <a:t>Polymorphism – an object variable can reference objects of </a:t>
            </a:r>
            <a:r>
              <a:rPr lang="en-US" altLang="en-US" sz="2800" i="1" dirty="0" smtClean="0"/>
              <a:t>different</a:t>
            </a:r>
            <a:r>
              <a:rPr lang="en-US" altLang="en-US" sz="2800" dirty="0" smtClean="0"/>
              <a:t> classes at </a:t>
            </a:r>
            <a:r>
              <a:rPr lang="en-US" altLang="en-US" sz="2800" i="1" dirty="0" smtClean="0"/>
              <a:t>different</a:t>
            </a:r>
            <a:r>
              <a:rPr lang="en-US" altLang="en-US" sz="2800" dirty="0" smtClean="0"/>
              <a:t> times.</a:t>
            </a:r>
          </a:p>
          <a:p>
            <a:r>
              <a:rPr lang="en-US" altLang="en-US" sz="2800" dirty="0" smtClean="0"/>
              <a:t>A variable declared to be of “type” </a:t>
            </a:r>
            <a:r>
              <a:rPr lang="en-US" altLang="en-US" sz="2800" dirty="0" smtClean="0">
                <a:latin typeface="Courier New" panose="02070309020205020404" pitchFamily="49" charset="0"/>
                <a:cs typeface="Courier New" panose="02070309020205020404" pitchFamily="49" charset="0"/>
              </a:rPr>
              <a:t>T</a:t>
            </a:r>
            <a:r>
              <a:rPr lang="en-US" altLang="en-US" sz="2800" dirty="0" smtClean="0"/>
              <a:t> can hold a reference to an object of type </a:t>
            </a:r>
            <a:r>
              <a:rPr lang="en-US" altLang="en-US" sz="2800" dirty="0" smtClean="0">
                <a:latin typeface="Courier New" panose="02070309020205020404" pitchFamily="49" charset="0"/>
                <a:cs typeface="Courier New" panose="02070309020205020404" pitchFamily="49" charset="0"/>
              </a:rPr>
              <a:t>T</a:t>
            </a:r>
            <a:r>
              <a:rPr lang="en-US" altLang="en-US" sz="2800" dirty="0" smtClean="0"/>
              <a:t> or of any descendant of </a:t>
            </a:r>
            <a:r>
              <a:rPr lang="en-US" altLang="en-US" sz="2800" dirty="0" smtClean="0">
                <a:latin typeface="Courier New" panose="02070309020205020404" pitchFamily="49" charset="0"/>
                <a:cs typeface="Courier New" panose="02070309020205020404" pitchFamily="49" charset="0"/>
              </a:rPr>
              <a:t>T</a:t>
            </a:r>
            <a:r>
              <a:rPr lang="en-US" altLang="en-US" sz="2800" dirty="0" smtClean="0"/>
              <a:t>.</a:t>
            </a:r>
          </a:p>
          <a:p>
            <a:r>
              <a:rPr lang="en-US" altLang="en-US" sz="2800" dirty="0" smtClean="0"/>
              <a:t>See example, next slide.</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1" presetClass="entr" presetSubtype="0" fill="hold" nodeType="clickEffect">
                                  <p:stCondLst>
                                    <p:cond delay="0"/>
                                  </p:stCondLst>
                                  <p:childTnLst>
                                    <p:set>
                                      <p:cBhvr>
                                        <p:cTn id="6" dur="1" fill="hold">
                                          <p:stCondLst>
                                            <p:cond delay="0"/>
                                          </p:stCondLst>
                                        </p:cTn>
                                        <p:tgtEl>
                                          <p:spTgt spid="40963">
                                            <p:txEl>
                                              <p:pRg st="2" end="2"/>
                                            </p:txEl>
                                          </p:spTgt>
                                        </p:tgtEl>
                                        <p:attrNameLst>
                                          <p:attrName>style.visibility</p:attrName>
                                        </p:attrNameLst>
                                      </p:cBhvr>
                                      <p:to>
                                        <p:strVal val="visible"/>
                                      </p:to>
                                    </p:set>
                                    <p:anim calcmode="lin" valueType="num">
                                      <p:cBhvr>
                                        <p:cTn id="7" dur="1000" fill="hold"/>
                                        <p:tgtEl>
                                          <p:spTgt spid="40963">
                                            <p:txEl>
                                              <p:pRg st="2" end="2"/>
                                            </p:txEl>
                                          </p:spTgt>
                                        </p:tgtEl>
                                        <p:attrNameLst>
                                          <p:attrName>ppt_w</p:attrName>
                                        </p:attrNameLst>
                                      </p:cBhvr>
                                      <p:tavLst>
                                        <p:tav tm="0">
                                          <p:val>
                                            <p:fltVal val="0"/>
                                          </p:val>
                                        </p:tav>
                                        <p:tav tm="100000">
                                          <p:val>
                                            <p:strVal val="#ppt_w"/>
                                          </p:val>
                                        </p:tav>
                                      </p:tavLst>
                                    </p:anim>
                                    <p:anim calcmode="lin" valueType="num">
                                      <p:cBhvr>
                                        <p:cTn id="8" dur="1000" fill="hold"/>
                                        <p:tgtEl>
                                          <p:spTgt spid="40963">
                                            <p:txEl>
                                              <p:pRg st="2" end="2"/>
                                            </p:txEl>
                                          </p:spTgt>
                                        </p:tgtEl>
                                        <p:attrNameLst>
                                          <p:attrName>ppt_h</p:attrName>
                                        </p:attrNameLst>
                                      </p:cBhvr>
                                      <p:tavLst>
                                        <p:tav tm="0">
                                          <p:val>
                                            <p:fltVal val="0"/>
                                          </p:val>
                                        </p:tav>
                                        <p:tav tm="100000">
                                          <p:val>
                                            <p:strVal val="#ppt_h"/>
                                          </p:val>
                                        </p:tav>
                                      </p:tavLst>
                                    </p:anim>
                                    <p:anim calcmode="lin" valueType="num">
                                      <p:cBhvr>
                                        <p:cTn id="9" dur="1000" fill="hold"/>
                                        <p:tgtEl>
                                          <p:spTgt spid="40963">
                                            <p:txEl>
                                              <p:pRg st="2" end="2"/>
                                            </p:txEl>
                                          </p:spTgt>
                                        </p:tgtEl>
                                        <p:attrNameLst>
                                          <p:attrName>style.rotation</p:attrName>
                                        </p:attrNameLst>
                                      </p:cBhvr>
                                      <p:tavLst>
                                        <p:tav tm="0">
                                          <p:val>
                                            <p:fltVal val="90"/>
                                          </p:val>
                                        </p:tav>
                                        <p:tav tm="100000">
                                          <p:val>
                                            <p:fltVal val="0"/>
                                          </p:val>
                                        </p:tav>
                                      </p:tavLst>
                                    </p:anim>
                                    <p:animEffect transition="in" filter="fade">
                                      <p:cBhvr>
                                        <p:cTn id="10" dur="1000"/>
                                        <p:tgtEl>
                                          <p:spTgt spid="4096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457200" y="533400"/>
            <a:ext cx="8229600" cy="4616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400" b="1" dirty="0" smtClean="0">
              <a:latin typeface="Courier New" panose="02070309020205020404" pitchFamily="49" charset="0"/>
              <a:cs typeface="Courier New" panose="02070309020205020404" pitchFamily="49" charset="0"/>
            </a:endParaRPr>
          </a:p>
          <a:p>
            <a:pPr eaLnBrk="1" hangingPunct="1">
              <a:spcBef>
                <a:spcPct val="0"/>
              </a:spcBef>
              <a:buFontTx/>
              <a:buNone/>
            </a:pPr>
            <a:endParaRPr lang="en-US" altLang="en-US" sz="1400" b="1" dirty="0">
              <a:latin typeface="Courier New" panose="02070309020205020404" pitchFamily="49" charset="0"/>
              <a:cs typeface="Courier New" panose="02070309020205020404" pitchFamily="49" charset="0"/>
            </a:endParaRPr>
          </a:p>
          <a:p>
            <a:pPr eaLnBrk="1" hangingPunct="1">
              <a:spcBef>
                <a:spcPct val="0"/>
              </a:spcBef>
              <a:buFontTx/>
              <a:buNone/>
            </a:pPr>
            <a:r>
              <a:rPr lang="en-US" altLang="en-US" sz="1400" b="1" dirty="0" smtClean="0">
                <a:latin typeface="Courier New" panose="02070309020205020404" pitchFamily="49" charset="0"/>
                <a:cs typeface="Courier New" panose="02070309020205020404" pitchFamily="49" charset="0"/>
              </a:rPr>
              <a:t>// </a:t>
            </a:r>
            <a:r>
              <a:rPr lang="en-US" altLang="en-US" sz="1400" b="1" dirty="0">
                <a:latin typeface="Courier New" panose="02070309020205020404" pitchFamily="49" charset="0"/>
                <a:cs typeface="Courier New" panose="02070309020205020404" pitchFamily="49" charset="0"/>
              </a:rPr>
              <a:t>cutoff is random int between 1 and 100</a:t>
            </a:r>
          </a:p>
          <a:p>
            <a:pPr eaLnBrk="1" hangingPunct="1">
              <a:spcBef>
                <a:spcPct val="0"/>
              </a:spcBef>
              <a:buFontTx/>
              <a:buNone/>
            </a:pPr>
            <a:r>
              <a:rPr lang="en-US" altLang="en-US" sz="1400" b="1" dirty="0">
                <a:latin typeface="Courier New" panose="02070309020205020404" pitchFamily="49" charset="0"/>
                <a:cs typeface="Courier New" panose="02070309020205020404" pitchFamily="49" charset="0"/>
              </a:rPr>
              <a:t>Object obj;</a:t>
            </a:r>
          </a:p>
          <a:p>
            <a:pPr eaLnBrk="1" hangingPunct="1">
              <a:spcBef>
                <a:spcPct val="0"/>
              </a:spcBef>
              <a:buFontTx/>
              <a:buNone/>
            </a:pPr>
            <a:r>
              <a:rPr lang="en-US" altLang="en-US" sz="1400" b="1" dirty="0">
                <a:latin typeface="Courier New" panose="02070309020205020404" pitchFamily="49" charset="0"/>
                <a:cs typeface="Courier New" panose="02070309020205020404" pitchFamily="49" charset="0"/>
              </a:rPr>
              <a:t>if (cutoff &lt;= 50)   </a:t>
            </a:r>
          </a:p>
          <a:p>
            <a:pPr eaLnBrk="1" hangingPunct="1">
              <a:spcBef>
                <a:spcPct val="0"/>
              </a:spcBef>
              <a:buFontTx/>
              <a:buNone/>
            </a:pPr>
            <a:r>
              <a:rPr lang="en-US" altLang="en-US" sz="1400" b="1" dirty="0">
                <a:latin typeface="Courier New" panose="02070309020205020404" pitchFamily="49" charset="0"/>
                <a:cs typeface="Courier New" panose="02070309020205020404" pitchFamily="49" charset="0"/>
              </a:rPr>
              <a:t>    obj = new String("Hello");</a:t>
            </a:r>
          </a:p>
          <a:p>
            <a:pPr eaLnBrk="1" hangingPunct="1">
              <a:spcBef>
                <a:spcPct val="0"/>
              </a:spcBef>
              <a:buFontTx/>
              <a:buNone/>
            </a:pPr>
            <a:r>
              <a:rPr lang="en-US" altLang="en-US" sz="1400" b="1" dirty="0">
                <a:latin typeface="Courier New" panose="02070309020205020404" pitchFamily="49" charset="0"/>
                <a:cs typeface="Courier New" panose="02070309020205020404" pitchFamily="49" charset="0"/>
              </a:rPr>
              <a:t>else</a:t>
            </a:r>
          </a:p>
          <a:p>
            <a:pPr eaLnBrk="1" hangingPunct="1">
              <a:spcBef>
                <a:spcPct val="0"/>
              </a:spcBef>
              <a:buFontTx/>
              <a:buNone/>
            </a:pPr>
            <a:r>
              <a:rPr lang="en-US" altLang="en-US" sz="1400" b="1" dirty="0">
                <a:latin typeface="Courier New" panose="02070309020205020404" pitchFamily="49" charset="0"/>
                <a:cs typeface="Courier New" panose="02070309020205020404" pitchFamily="49" charset="0"/>
              </a:rPr>
              <a:t>    obj = new Date(1,1,2015);</a:t>
            </a:r>
          </a:p>
          <a:p>
            <a:pPr eaLnBrk="1" hangingPunct="1">
              <a:spcBef>
                <a:spcPct val="0"/>
              </a:spcBef>
              <a:buFontTx/>
              <a:buNone/>
            </a:pPr>
            <a:r>
              <a:rPr lang="en-US" altLang="en-US" sz="1400" b="1" dirty="0">
                <a:latin typeface="Courier New" panose="02070309020205020404" pitchFamily="49" charset="0"/>
                <a:cs typeface="Courier New" panose="02070309020205020404" pitchFamily="49" charset="0"/>
              </a:rPr>
              <a:t>System.out.println(</a:t>
            </a:r>
            <a:r>
              <a:rPr lang="en-US" altLang="en-US" sz="1400" b="1" dirty="0" err="1">
                <a:latin typeface="Courier New" panose="02070309020205020404" pitchFamily="49" charset="0"/>
                <a:cs typeface="Courier New" panose="02070309020205020404" pitchFamily="49" charset="0"/>
              </a:rPr>
              <a:t>obj.toString</a:t>
            </a:r>
            <a:r>
              <a:rPr lang="en-US" altLang="en-US" sz="1400" b="1" dirty="0">
                <a:latin typeface="Courier New" panose="02070309020205020404" pitchFamily="49" charset="0"/>
                <a:cs typeface="Courier New" panose="02070309020205020404" pitchFamily="49" charset="0"/>
              </a:rPr>
              <a:t>());</a:t>
            </a:r>
          </a:p>
          <a:p>
            <a:pPr eaLnBrk="1" hangingPunct="1">
              <a:spcBef>
                <a:spcPct val="0"/>
              </a:spcBef>
              <a:buFontTx/>
              <a:buNone/>
            </a:pPr>
            <a:endParaRPr lang="en-US" altLang="en-US" sz="2400" dirty="0"/>
          </a:p>
          <a:p>
            <a:pPr eaLnBrk="1" hangingPunct="1">
              <a:spcBef>
                <a:spcPct val="0"/>
              </a:spcBef>
              <a:buFontTx/>
              <a:buNone/>
            </a:pPr>
            <a:r>
              <a:rPr lang="en-US" altLang="en-US" sz="2400" dirty="0"/>
              <a:t>What does the above code print?</a:t>
            </a:r>
          </a:p>
          <a:p>
            <a:pPr eaLnBrk="1" hangingPunct="1">
              <a:spcBef>
                <a:spcPct val="0"/>
              </a:spcBef>
              <a:buFontTx/>
              <a:buNone/>
            </a:pPr>
            <a:endParaRPr lang="en-US" altLang="en-US" sz="2400" dirty="0"/>
          </a:p>
          <a:p>
            <a:pPr eaLnBrk="1" hangingPunct="1">
              <a:spcBef>
                <a:spcPct val="0"/>
              </a:spcBef>
              <a:buFontTx/>
              <a:buNone/>
            </a:pPr>
            <a:r>
              <a:rPr lang="en-US" altLang="en-US" sz="2400" dirty="0"/>
              <a:t>We cannot predict. The binding of the </a:t>
            </a:r>
            <a:r>
              <a:rPr lang="en-US" altLang="en-US" sz="2400" dirty="0">
                <a:latin typeface="Courier New" panose="02070309020205020404" pitchFamily="49" charset="0"/>
                <a:cs typeface="Courier New" panose="02070309020205020404" pitchFamily="49" charset="0"/>
              </a:rPr>
              <a:t>obj</a:t>
            </a:r>
            <a:r>
              <a:rPr lang="en-US" altLang="en-US" sz="2400" dirty="0"/>
              <a:t> variable to</a:t>
            </a:r>
          </a:p>
          <a:p>
            <a:pPr eaLnBrk="1" hangingPunct="1">
              <a:spcBef>
                <a:spcPct val="0"/>
              </a:spcBef>
              <a:buFontTx/>
              <a:buNone/>
            </a:pPr>
            <a:r>
              <a:rPr lang="en-US" altLang="en-US" sz="2400" dirty="0"/>
              <a:t>a class (</a:t>
            </a:r>
            <a:r>
              <a:rPr lang="en-US" altLang="en-US" sz="2400" dirty="0">
                <a:latin typeface="Courier New" panose="02070309020205020404" pitchFamily="49" charset="0"/>
                <a:cs typeface="Courier New" panose="02070309020205020404" pitchFamily="49" charset="0"/>
              </a:rPr>
              <a:t>String</a:t>
            </a:r>
            <a:r>
              <a:rPr lang="en-US" altLang="en-US" sz="2400" dirty="0"/>
              <a:t> or </a:t>
            </a:r>
            <a:r>
              <a:rPr lang="en-US" altLang="en-US" sz="2400" dirty="0">
                <a:latin typeface="Courier New" panose="02070309020205020404" pitchFamily="49" charset="0"/>
                <a:cs typeface="Courier New" panose="02070309020205020404" pitchFamily="49" charset="0"/>
              </a:rPr>
              <a:t>Date</a:t>
            </a:r>
            <a:r>
              <a:rPr lang="en-US" altLang="en-US" sz="2400" dirty="0"/>
              <a:t>) occurs dynamically, at run time.</a:t>
            </a:r>
          </a:p>
          <a:p>
            <a:pPr eaLnBrk="1" hangingPunct="1">
              <a:spcBef>
                <a:spcPct val="0"/>
              </a:spcBef>
              <a:buFontTx/>
              <a:buNone/>
            </a:pPr>
            <a:endParaRPr lang="en-US" altLang="en-US" sz="2400" dirty="0"/>
          </a:p>
          <a:p>
            <a:pPr eaLnBrk="1" hangingPunct="1">
              <a:spcBef>
                <a:spcPct val="0"/>
              </a:spcBef>
              <a:buFontTx/>
              <a:buNone/>
            </a:pPr>
            <a:r>
              <a:rPr lang="en-US" altLang="en-US" sz="2400" dirty="0">
                <a:latin typeface="Courier New" panose="02070309020205020404" pitchFamily="49" charset="0"/>
                <a:cs typeface="Courier New" panose="02070309020205020404" pitchFamily="49" charset="0"/>
              </a:rPr>
              <a:t>obj</a:t>
            </a:r>
            <a:r>
              <a:rPr lang="en-US" altLang="en-US" sz="2400" dirty="0"/>
              <a:t> is a polymorphic object.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2" end="1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3" end="1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en-US" altLang="en-US" sz="4000" dirty="0" smtClean="0"/>
              <a:t>Packages</a:t>
            </a:r>
            <a:endParaRPr lang="en-US" altLang="en-US" dirty="0" smtClean="0"/>
          </a:p>
        </p:txBody>
      </p:sp>
      <p:sp>
        <p:nvSpPr>
          <p:cNvPr id="43011" name="Rectangle 3"/>
          <p:cNvSpPr>
            <a:spLocks noGrp="1" noChangeArrowheads="1"/>
          </p:cNvSpPr>
          <p:nvPr>
            <p:ph type="body" idx="1"/>
          </p:nvPr>
        </p:nvSpPr>
        <p:spPr/>
        <p:txBody>
          <a:bodyPr/>
          <a:lstStyle/>
          <a:p>
            <a:pPr eaLnBrk="1" hangingPunct="1"/>
            <a:r>
              <a:rPr lang="en-US" altLang="en-US" sz="2800" dirty="0" smtClean="0"/>
              <a:t>Java lets us group related classes together into a unit called a package. Packages provide several advantages. They</a:t>
            </a:r>
          </a:p>
          <a:p>
            <a:pPr lvl="1" eaLnBrk="1" hangingPunct="1"/>
            <a:r>
              <a:rPr lang="en-US" altLang="en-US" sz="2400" dirty="0" smtClean="0"/>
              <a:t>let us organize our files.</a:t>
            </a:r>
          </a:p>
          <a:p>
            <a:pPr lvl="1" eaLnBrk="1" hangingPunct="1"/>
            <a:r>
              <a:rPr lang="en-US" altLang="en-US" sz="2400" dirty="0" smtClean="0"/>
              <a:t>can be compiled separately and imported into our programs.</a:t>
            </a:r>
          </a:p>
          <a:p>
            <a:pPr lvl="1" eaLnBrk="1" hangingPunct="1"/>
            <a:r>
              <a:rPr lang="en-US" altLang="en-US" sz="2400" dirty="0" smtClean="0"/>
              <a:t>make it easier for programs to use common class files.</a:t>
            </a:r>
          </a:p>
          <a:p>
            <a:pPr lvl="1" eaLnBrk="1" hangingPunct="1"/>
            <a:r>
              <a:rPr lang="en-US" altLang="en-US" sz="2400" dirty="0" smtClean="0"/>
              <a:t>help us avoid naming conflicts (two classes can have the same name if they are in different packages).</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lang="en-US" altLang="en-US" sz="4000" dirty="0" smtClean="0"/>
              <a:t>Using Packages</a:t>
            </a:r>
          </a:p>
        </p:txBody>
      </p:sp>
      <p:sp>
        <p:nvSpPr>
          <p:cNvPr id="45059" name="Rectangle 3"/>
          <p:cNvSpPr>
            <a:spLocks noGrp="1" noChangeArrowheads="1"/>
          </p:cNvSpPr>
          <p:nvPr>
            <p:ph type="body" idx="1"/>
          </p:nvPr>
        </p:nvSpPr>
        <p:spPr>
          <a:xfrm>
            <a:off x="457200" y="1752600"/>
            <a:ext cx="8229600" cy="4525963"/>
          </a:xfrm>
        </p:spPr>
        <p:txBody>
          <a:bodyPr/>
          <a:lstStyle/>
          <a:p>
            <a:pPr eaLnBrk="1" hangingPunct="1">
              <a:lnSpc>
                <a:spcPct val="80000"/>
              </a:lnSpc>
            </a:pPr>
            <a:r>
              <a:rPr lang="en-US" altLang="en-US" sz="2400" dirty="0" smtClean="0"/>
              <a:t>A Java compilation unit can consist of a file with</a:t>
            </a:r>
          </a:p>
          <a:p>
            <a:pPr lvl="1" eaLnBrk="1" hangingPunct="1">
              <a:lnSpc>
                <a:spcPct val="80000"/>
              </a:lnSpc>
            </a:pPr>
            <a:r>
              <a:rPr lang="en-US" altLang="en-US" sz="2000" dirty="0" smtClean="0"/>
              <a:t>the keyword </a:t>
            </a:r>
            <a:r>
              <a:rPr lang="en-US" altLang="en-US" sz="2000" dirty="0" smtClean="0">
                <a:latin typeface="Courier New" panose="02070309020205020404" pitchFamily="49" charset="0"/>
              </a:rPr>
              <a:t>package</a:t>
            </a:r>
            <a:r>
              <a:rPr lang="en-US" altLang="en-US" sz="2000" dirty="0" smtClean="0"/>
              <a:t> followed by an identifier indicating the name of the package:</a:t>
            </a:r>
          </a:p>
          <a:p>
            <a:pPr lvl="1" eaLnBrk="1" hangingPunct="1">
              <a:lnSpc>
                <a:spcPct val="80000"/>
              </a:lnSpc>
              <a:buFontTx/>
              <a:buNone/>
            </a:pPr>
            <a:r>
              <a:rPr lang="en-US" altLang="en-US" sz="2000" dirty="0" smtClean="0"/>
              <a:t>		</a:t>
            </a:r>
            <a:r>
              <a:rPr lang="en-US" altLang="en-US" sz="2000" dirty="0" smtClean="0">
                <a:latin typeface="Courier New" panose="02070309020205020404" pitchFamily="49" charset="0"/>
              </a:rPr>
              <a:t>package </a:t>
            </a:r>
            <a:r>
              <a:rPr lang="en-US" altLang="en-US" sz="2000" dirty="0" err="1" smtClean="0">
                <a:latin typeface="Courier New" panose="02070309020205020404" pitchFamily="49" charset="0"/>
              </a:rPr>
              <a:t>someName</a:t>
            </a:r>
            <a:r>
              <a:rPr lang="en-US" altLang="en-US" sz="2000" dirty="0" smtClean="0">
                <a:latin typeface="Courier New" panose="02070309020205020404" pitchFamily="49" charset="0"/>
              </a:rPr>
              <a:t>;</a:t>
            </a:r>
          </a:p>
          <a:p>
            <a:pPr lvl="1" eaLnBrk="1" hangingPunct="1">
              <a:lnSpc>
                <a:spcPct val="80000"/>
              </a:lnSpc>
            </a:pPr>
            <a:r>
              <a:rPr lang="en-US" altLang="en-US" sz="2000" dirty="0" smtClean="0"/>
              <a:t>import declarations, to make the contents of other packages available:</a:t>
            </a:r>
          </a:p>
          <a:p>
            <a:pPr lvl="1" eaLnBrk="1" hangingPunct="1">
              <a:lnSpc>
                <a:spcPct val="80000"/>
              </a:lnSpc>
              <a:buFontTx/>
              <a:buNone/>
            </a:pPr>
            <a:r>
              <a:rPr lang="en-US" altLang="en-US" sz="2000" dirty="0" smtClean="0"/>
              <a:t>		</a:t>
            </a:r>
            <a:r>
              <a:rPr lang="en-US" altLang="en-US" sz="2000" dirty="0" smtClean="0">
                <a:latin typeface="Courier New" panose="02070309020205020404" pitchFamily="49" charset="0"/>
              </a:rPr>
              <a:t>import java.util.Scanner;</a:t>
            </a:r>
          </a:p>
          <a:p>
            <a:pPr lvl="1" eaLnBrk="1" hangingPunct="1">
              <a:lnSpc>
                <a:spcPct val="80000"/>
              </a:lnSpc>
            </a:pPr>
            <a:r>
              <a:rPr lang="en-US" altLang="en-US" sz="2000" dirty="0" smtClean="0"/>
              <a:t>one or more declarations of classes; exactly one of these classes must be public</a:t>
            </a:r>
          </a:p>
          <a:p>
            <a:pPr eaLnBrk="1" hangingPunct="1">
              <a:lnSpc>
                <a:spcPct val="80000"/>
              </a:lnSpc>
            </a:pPr>
            <a:r>
              <a:rPr lang="en-US" altLang="en-US" sz="2400" dirty="0" smtClean="0"/>
              <a:t>The classes defined in the file are members of the package. </a:t>
            </a:r>
          </a:p>
          <a:p>
            <a:pPr eaLnBrk="1" hangingPunct="1">
              <a:lnSpc>
                <a:spcPct val="80000"/>
              </a:lnSpc>
            </a:pPr>
            <a:r>
              <a:rPr lang="en-US" altLang="en-US" sz="2400" dirty="0" smtClean="0"/>
              <a:t>The imported classes are not members of the package.</a:t>
            </a:r>
          </a:p>
          <a:p>
            <a:pPr eaLnBrk="1" hangingPunct="1">
              <a:lnSpc>
                <a:spcPct val="80000"/>
              </a:lnSpc>
            </a:pPr>
            <a:r>
              <a:rPr lang="en-US" altLang="en-US" sz="2400" dirty="0" smtClean="0"/>
              <a:t>The name of the file containing the compilation unit must match the name of the public class within the unit. </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en-US" altLang="en-US" sz="4000" dirty="0" smtClean="0"/>
              <a:t>Using Packages</a:t>
            </a:r>
          </a:p>
        </p:txBody>
      </p:sp>
      <p:sp>
        <p:nvSpPr>
          <p:cNvPr id="47107" name="Rectangle 3"/>
          <p:cNvSpPr>
            <a:spLocks noGrp="1" noChangeArrowheads="1"/>
          </p:cNvSpPr>
          <p:nvPr>
            <p:ph type="body" idx="1"/>
          </p:nvPr>
        </p:nvSpPr>
        <p:spPr/>
        <p:txBody>
          <a:bodyPr/>
          <a:lstStyle/>
          <a:p>
            <a:pPr eaLnBrk="1" hangingPunct="1">
              <a:lnSpc>
                <a:spcPct val="80000"/>
              </a:lnSpc>
            </a:pPr>
            <a:r>
              <a:rPr lang="en-US" altLang="en-US" sz="2800" dirty="0" smtClean="0"/>
              <a:t>Each Java compilation unit is stored in its own file. </a:t>
            </a:r>
          </a:p>
          <a:p>
            <a:pPr eaLnBrk="1" hangingPunct="1">
              <a:lnSpc>
                <a:spcPct val="80000"/>
              </a:lnSpc>
            </a:pPr>
            <a:r>
              <a:rPr lang="en-US" altLang="en-US" sz="2800" dirty="0" smtClean="0"/>
              <a:t>The Java system identifies the file using a combination of the package name and the name of the public class in the compilation unit. </a:t>
            </a:r>
          </a:p>
          <a:p>
            <a:pPr eaLnBrk="1" hangingPunct="1">
              <a:lnSpc>
                <a:spcPct val="80000"/>
              </a:lnSpc>
            </a:pPr>
            <a:r>
              <a:rPr lang="en-US" altLang="en-US" sz="2800" dirty="0" smtClean="0"/>
              <a:t>Java restricts us to having a single public class in a file so that it can use file names to locate all public classes. </a:t>
            </a:r>
          </a:p>
          <a:p>
            <a:pPr eaLnBrk="1" hangingPunct="1">
              <a:lnSpc>
                <a:spcPct val="80000"/>
              </a:lnSpc>
            </a:pPr>
            <a:r>
              <a:rPr lang="en-US" altLang="en-US" sz="2800" dirty="0" smtClean="0"/>
              <a:t>Thus, a package with multiple public classes must be implemented with multiple compilation units, each in a separate file. </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pPr eaLnBrk="1" hangingPunct="1"/>
            <a:r>
              <a:rPr lang="en-US" altLang="en-US" sz="4000" dirty="0" smtClean="0"/>
              <a:t>Using Packages</a:t>
            </a:r>
          </a:p>
        </p:txBody>
      </p:sp>
      <p:sp>
        <p:nvSpPr>
          <p:cNvPr id="49155" name="Rectangle 3"/>
          <p:cNvSpPr>
            <a:spLocks noGrp="1" noChangeArrowheads="1"/>
          </p:cNvSpPr>
          <p:nvPr>
            <p:ph type="body" idx="1"/>
          </p:nvPr>
        </p:nvSpPr>
        <p:spPr/>
        <p:txBody>
          <a:bodyPr/>
          <a:lstStyle/>
          <a:p>
            <a:pPr eaLnBrk="1" hangingPunct="1">
              <a:lnSpc>
                <a:spcPct val="90000"/>
              </a:lnSpc>
            </a:pPr>
            <a:r>
              <a:rPr lang="en-US" altLang="en-US" sz="2800" dirty="0" smtClean="0"/>
              <a:t>In order to access the contents of a package from within a program, you must import it into your program:</a:t>
            </a:r>
          </a:p>
          <a:p>
            <a:pPr lvl="2" eaLnBrk="1" hangingPunct="1">
              <a:lnSpc>
                <a:spcPct val="90000"/>
              </a:lnSpc>
              <a:spcBef>
                <a:spcPts val="1200"/>
              </a:spcBef>
              <a:buFontTx/>
              <a:buNone/>
            </a:pPr>
            <a:r>
              <a:rPr lang="en-US" altLang="en-US" sz="2000" b="1" dirty="0" smtClean="0">
                <a:latin typeface="Courier New" panose="02070309020205020404" pitchFamily="49" charset="0"/>
              </a:rPr>
              <a:t>import </a:t>
            </a:r>
            <a:r>
              <a:rPr lang="en-US" altLang="en-US" sz="2000" b="1" dirty="0" err="1" smtClean="0">
                <a:latin typeface="Courier New" panose="02070309020205020404" pitchFamily="49" charset="0"/>
              </a:rPr>
              <a:t>packagename</a:t>
            </a:r>
            <a:r>
              <a:rPr lang="en-US" altLang="en-US" sz="2000" b="1" dirty="0" smtClean="0">
                <a:latin typeface="Courier New" panose="02070309020205020404" pitchFamily="49" charset="0"/>
              </a:rPr>
              <a:t>.*;</a:t>
            </a:r>
          </a:p>
          <a:p>
            <a:pPr lvl="2" eaLnBrk="1" hangingPunct="1">
              <a:lnSpc>
                <a:spcPct val="90000"/>
              </a:lnSpc>
              <a:buFontTx/>
              <a:buNone/>
            </a:pPr>
            <a:r>
              <a:rPr lang="en-US" altLang="en-US" sz="2000" b="1" dirty="0" smtClean="0">
                <a:latin typeface="Courier New" panose="02070309020205020404" pitchFamily="49" charset="0"/>
              </a:rPr>
              <a:t>import </a:t>
            </a:r>
            <a:r>
              <a:rPr lang="en-US" altLang="en-US" sz="2000" b="1" dirty="0" err="1" smtClean="0">
                <a:latin typeface="Courier New" panose="02070309020205020404" pitchFamily="49" charset="0"/>
              </a:rPr>
              <a:t>packagename.Classname</a:t>
            </a:r>
            <a:r>
              <a:rPr lang="en-US" altLang="en-US" sz="2000" b="1" dirty="0" smtClean="0">
                <a:latin typeface="Courier New" panose="02070309020205020404" pitchFamily="49" charset="0"/>
              </a:rPr>
              <a:t>;</a:t>
            </a:r>
          </a:p>
          <a:p>
            <a:pPr lvl="2" eaLnBrk="1" hangingPunct="1">
              <a:lnSpc>
                <a:spcPct val="90000"/>
              </a:lnSpc>
              <a:buFontTx/>
              <a:buNone/>
            </a:pPr>
            <a:endParaRPr lang="en-US" altLang="en-US" sz="2000" dirty="0" smtClean="0">
              <a:latin typeface="Courier New" panose="02070309020205020404" pitchFamily="49" charset="0"/>
            </a:endParaRPr>
          </a:p>
          <a:p>
            <a:pPr eaLnBrk="1" hangingPunct="1">
              <a:lnSpc>
                <a:spcPct val="90000"/>
              </a:lnSpc>
            </a:pPr>
            <a:r>
              <a:rPr lang="en-US" altLang="en-US" sz="2800" dirty="0" smtClean="0"/>
              <a:t>The Java package rules are defined to work seamlessly with hierarchical file systems:</a:t>
            </a:r>
          </a:p>
          <a:p>
            <a:pPr eaLnBrk="1" hangingPunct="1">
              <a:lnSpc>
                <a:spcPct val="90000"/>
              </a:lnSpc>
              <a:buFontTx/>
              <a:buNone/>
            </a:pPr>
            <a:r>
              <a:rPr lang="en-US" altLang="en-US" sz="2800" dirty="0" smtClean="0">
                <a:latin typeface="Courier New" panose="02070309020205020404" pitchFamily="49" charset="0"/>
              </a:rPr>
              <a:t>		</a:t>
            </a:r>
            <a:r>
              <a:rPr lang="en-US" altLang="en-US" sz="2000" b="1" dirty="0" smtClean="0">
                <a:latin typeface="Courier New" panose="02070309020205020404" pitchFamily="49" charset="0"/>
              </a:rPr>
              <a:t>import ch02.stacks.*; </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lstStyle/>
          <a:p>
            <a:pPr eaLnBrk="1" hangingPunct="1"/>
            <a:r>
              <a:rPr lang="en-US" altLang="en-US" sz="4000" dirty="0" smtClean="0"/>
              <a:t>1.3 Exceptional Situations</a:t>
            </a:r>
          </a:p>
        </p:txBody>
      </p:sp>
      <p:sp>
        <p:nvSpPr>
          <p:cNvPr id="51203" name="Rectangle 3"/>
          <p:cNvSpPr>
            <a:spLocks noGrp="1" noChangeArrowheads="1"/>
          </p:cNvSpPr>
          <p:nvPr>
            <p:ph type="body" idx="1"/>
          </p:nvPr>
        </p:nvSpPr>
        <p:spPr/>
        <p:txBody>
          <a:bodyPr/>
          <a:lstStyle/>
          <a:p>
            <a:pPr eaLnBrk="1" hangingPunct="1">
              <a:lnSpc>
                <a:spcPct val="90000"/>
              </a:lnSpc>
            </a:pPr>
            <a:r>
              <a:rPr lang="en-US" altLang="en-US" sz="2800" b="1" dirty="0" smtClean="0"/>
              <a:t>Exceptional situation</a:t>
            </a:r>
            <a:r>
              <a:rPr lang="en-US" altLang="en-US" sz="2800" dirty="0" smtClean="0"/>
              <a:t>  Associated with an unusual, sometimes unpredictable event, detectable by software or hardware, which requires special processing. The event may or may not be erroneous.</a:t>
            </a:r>
          </a:p>
          <a:p>
            <a:pPr eaLnBrk="1" hangingPunct="1">
              <a:lnSpc>
                <a:spcPct val="90000"/>
              </a:lnSpc>
            </a:pPr>
            <a:r>
              <a:rPr lang="en-US" altLang="en-US" sz="2800" dirty="0" smtClean="0"/>
              <a:t>For example:</a:t>
            </a:r>
          </a:p>
          <a:p>
            <a:pPr lvl="1" eaLnBrk="1" hangingPunct="1">
              <a:lnSpc>
                <a:spcPct val="90000"/>
              </a:lnSpc>
            </a:pPr>
            <a:r>
              <a:rPr lang="en-US" altLang="en-US" sz="2400" dirty="0" smtClean="0"/>
              <a:t>a user enters an input value of the wrong type</a:t>
            </a:r>
          </a:p>
          <a:p>
            <a:pPr lvl="1" eaLnBrk="1" hangingPunct="1">
              <a:lnSpc>
                <a:spcPct val="90000"/>
              </a:lnSpc>
            </a:pPr>
            <a:r>
              <a:rPr lang="en-US" altLang="en-US" sz="2400" dirty="0" smtClean="0"/>
              <a:t>while reading information from a file, the end of the file is reached</a:t>
            </a:r>
          </a:p>
          <a:p>
            <a:pPr lvl="1" eaLnBrk="1" hangingPunct="1">
              <a:lnSpc>
                <a:spcPct val="90000"/>
              </a:lnSpc>
            </a:pPr>
            <a:r>
              <a:rPr lang="en-US" altLang="en-US" sz="2400" dirty="0" smtClean="0"/>
              <a:t>an </a:t>
            </a:r>
            <a:r>
              <a:rPr lang="en-US" altLang="en-US" sz="2400" dirty="0" smtClean="0"/>
              <a:t>impossible operation is requested of an object, such as an attempt to access information that is not yet available</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pPr eaLnBrk="1" hangingPunct="1"/>
            <a:r>
              <a:rPr lang="en-US" altLang="en-US" sz="4000" dirty="0" smtClean="0"/>
              <a:t>Exceptions with Java</a:t>
            </a:r>
          </a:p>
        </p:txBody>
      </p:sp>
      <p:sp>
        <p:nvSpPr>
          <p:cNvPr id="53251" name="Rectangle 3"/>
          <p:cNvSpPr>
            <a:spLocks noGrp="1" noChangeArrowheads="1"/>
          </p:cNvSpPr>
          <p:nvPr>
            <p:ph type="body" idx="1"/>
          </p:nvPr>
        </p:nvSpPr>
        <p:spPr/>
        <p:txBody>
          <a:bodyPr/>
          <a:lstStyle/>
          <a:p>
            <a:pPr eaLnBrk="1" hangingPunct="1"/>
            <a:r>
              <a:rPr lang="en-US" altLang="en-US" sz="2800" dirty="0" smtClean="0"/>
              <a:t>The Java exception mechanism has three major parts:</a:t>
            </a:r>
          </a:p>
          <a:p>
            <a:pPr lvl="1" eaLnBrk="1" hangingPunct="1"/>
            <a:r>
              <a:rPr lang="en-US" altLang="en-US" sz="2400" dirty="0" smtClean="0"/>
              <a:t>Defining the exception – usually as a subclass of Java's </a:t>
            </a:r>
            <a:r>
              <a:rPr lang="en-US" altLang="en-US" sz="2400" dirty="0" smtClean="0">
                <a:latin typeface="Courier New" panose="02070309020205020404" pitchFamily="49" charset="0"/>
                <a:cs typeface="Courier New" panose="02070309020205020404" pitchFamily="49" charset="0"/>
              </a:rPr>
              <a:t>Exception</a:t>
            </a:r>
            <a:r>
              <a:rPr lang="en-US" altLang="en-US" sz="2400" dirty="0" smtClean="0"/>
              <a:t> class</a:t>
            </a:r>
          </a:p>
          <a:p>
            <a:pPr lvl="1" eaLnBrk="1" hangingPunct="1"/>
            <a:r>
              <a:rPr lang="en-US" altLang="en-US" sz="2400" dirty="0" smtClean="0"/>
              <a:t>Generating (raising) the exception – by recognizing the exceptional situation and then using Java's </a:t>
            </a:r>
            <a:r>
              <a:rPr lang="en-US" altLang="en-US" sz="2400" dirty="0" smtClean="0">
                <a:latin typeface="Courier New" panose="02070309020205020404" pitchFamily="49" charset="0"/>
                <a:cs typeface="Courier New" panose="02070309020205020404" pitchFamily="49" charset="0"/>
              </a:rPr>
              <a:t>throw</a:t>
            </a:r>
            <a:r>
              <a:rPr lang="en-US" altLang="en-US" sz="2400" dirty="0" smtClean="0"/>
              <a:t> statement to "announce" that the exception has occurred</a:t>
            </a:r>
          </a:p>
          <a:p>
            <a:pPr lvl="1" eaLnBrk="1" hangingPunct="1"/>
            <a:r>
              <a:rPr lang="en-US" altLang="en-US" sz="2400" dirty="0" smtClean="0"/>
              <a:t>Handling the exception – using Java's </a:t>
            </a:r>
            <a:r>
              <a:rPr lang="en-US" altLang="en-US" sz="2400" dirty="0" smtClean="0">
                <a:latin typeface="Courier New" panose="02070309020205020404" pitchFamily="49" charset="0"/>
                <a:cs typeface="Courier New" panose="02070309020205020404" pitchFamily="49" charset="0"/>
              </a:rPr>
              <a:t>try</a:t>
            </a:r>
            <a:r>
              <a:rPr lang="en-US" altLang="en-US" sz="2400" dirty="0" smtClean="0"/>
              <a:t> – </a:t>
            </a:r>
            <a:r>
              <a:rPr lang="en-US" altLang="en-US" sz="2400" dirty="0" smtClean="0">
                <a:latin typeface="Courier New" panose="02070309020205020404" pitchFamily="49" charset="0"/>
                <a:cs typeface="Courier New" panose="02070309020205020404" pitchFamily="49" charset="0"/>
              </a:rPr>
              <a:t>catch</a:t>
            </a:r>
            <a:r>
              <a:rPr lang="en-US" altLang="en-US" sz="2400" dirty="0" smtClean="0"/>
              <a:t> statement to discover that an exception has been thrown and then take the appropriate action</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lstStyle/>
          <a:p>
            <a:pPr eaLnBrk="1" hangingPunct="1"/>
            <a:r>
              <a:rPr lang="en-US" altLang="en-US" sz="4000" dirty="0" smtClean="0"/>
              <a:t>Exceptions and ADTs</a:t>
            </a:r>
            <a:br>
              <a:rPr lang="en-US" altLang="en-US" sz="4000" dirty="0" smtClean="0"/>
            </a:br>
            <a:r>
              <a:rPr lang="en-US" altLang="en-US" sz="4000" dirty="0" smtClean="0"/>
              <a:t>An Example</a:t>
            </a:r>
          </a:p>
        </p:txBody>
      </p:sp>
      <p:sp>
        <p:nvSpPr>
          <p:cNvPr id="55299" name="Rectangle 3"/>
          <p:cNvSpPr>
            <a:spLocks noGrp="1" noChangeArrowheads="1"/>
          </p:cNvSpPr>
          <p:nvPr>
            <p:ph type="body" idx="1"/>
          </p:nvPr>
        </p:nvSpPr>
        <p:spPr>
          <a:xfrm>
            <a:off x="457200" y="1752600"/>
            <a:ext cx="8229600" cy="1981200"/>
          </a:xfrm>
        </p:spPr>
        <p:txBody>
          <a:bodyPr/>
          <a:lstStyle/>
          <a:p>
            <a:pPr eaLnBrk="1" hangingPunct="1">
              <a:lnSpc>
                <a:spcPct val="90000"/>
              </a:lnSpc>
            </a:pPr>
            <a:r>
              <a:rPr lang="en-US" altLang="en-US" sz="2800" dirty="0" smtClean="0"/>
              <a:t>We create a new date related class called </a:t>
            </a:r>
            <a:r>
              <a:rPr lang="en-US" altLang="en-US" sz="2800" dirty="0" smtClean="0">
                <a:latin typeface="Courier New" panose="02070309020205020404" pitchFamily="49" charset="0"/>
                <a:cs typeface="Courier New" panose="02070309020205020404" pitchFamily="49" charset="0"/>
              </a:rPr>
              <a:t>SafeDate</a:t>
            </a:r>
            <a:r>
              <a:rPr lang="en-US" altLang="en-US" sz="2800" dirty="0" smtClean="0"/>
              <a:t> that includes a constructor which throws an exception if it is passed an illegal date</a:t>
            </a:r>
          </a:p>
          <a:p>
            <a:pPr eaLnBrk="1" hangingPunct="1">
              <a:lnSpc>
                <a:spcPct val="90000"/>
              </a:lnSpc>
            </a:pPr>
            <a:r>
              <a:rPr lang="en-US" altLang="en-US" sz="2800" dirty="0" smtClean="0"/>
              <a:t>First, we create our own exception class:</a:t>
            </a:r>
          </a:p>
          <a:p>
            <a:pPr eaLnBrk="1" hangingPunct="1">
              <a:lnSpc>
                <a:spcPct val="90000"/>
              </a:lnSpc>
              <a:buFontTx/>
              <a:buNone/>
            </a:pPr>
            <a:endParaRPr lang="en-US" altLang="en-US" dirty="0" smtClean="0"/>
          </a:p>
        </p:txBody>
      </p:sp>
      <p:sp>
        <p:nvSpPr>
          <p:cNvPr id="55300" name="Text Box 4"/>
          <p:cNvSpPr txBox="1">
            <a:spLocks noChangeArrowheads="1"/>
          </p:cNvSpPr>
          <p:nvPr/>
        </p:nvSpPr>
        <p:spPr bwMode="auto">
          <a:xfrm>
            <a:off x="1143000" y="3581400"/>
            <a:ext cx="6091732"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400" b="1" dirty="0">
                <a:latin typeface="Courier New" panose="02070309020205020404" pitchFamily="49" charset="0"/>
              </a:rPr>
              <a:t>public class DateOutOfBoundsException extends Exception</a:t>
            </a:r>
          </a:p>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public DateOutOfBoundsException()</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super();</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public DateOutOfBoundsException(String message)</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super(message);</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ext Box 4"/>
          <p:cNvSpPr txBox="1">
            <a:spLocks noChangeArrowheads="1"/>
          </p:cNvSpPr>
          <p:nvPr/>
        </p:nvSpPr>
        <p:spPr bwMode="auto">
          <a:xfrm>
            <a:off x="381000" y="417513"/>
            <a:ext cx="8586788" cy="5294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2400" dirty="0"/>
          </a:p>
          <a:p>
            <a:pPr eaLnBrk="1" hangingPunct="1">
              <a:spcBef>
                <a:spcPct val="0"/>
              </a:spcBef>
              <a:buFontTx/>
              <a:buNone/>
            </a:pPr>
            <a:r>
              <a:rPr lang="en-US" altLang="en-US" sz="2400" dirty="0"/>
              <a:t>Here is an example of a constructor that </a:t>
            </a:r>
          </a:p>
          <a:p>
            <a:pPr eaLnBrk="1" hangingPunct="1">
              <a:spcBef>
                <a:spcPct val="0"/>
              </a:spcBef>
              <a:buFontTx/>
              <a:buNone/>
            </a:pPr>
            <a:r>
              <a:rPr lang="en-US" altLang="en-US" sz="2400" dirty="0"/>
              <a:t>throws the exception:</a:t>
            </a:r>
          </a:p>
          <a:p>
            <a:pPr eaLnBrk="1" hangingPunct="1">
              <a:spcBef>
                <a:spcPct val="0"/>
              </a:spcBef>
              <a:buFontTx/>
              <a:buNone/>
            </a:pPr>
            <a:endParaRPr lang="en-US" altLang="en-US" sz="2400" dirty="0"/>
          </a:p>
          <a:p>
            <a:pPr eaLnBrk="1" hangingPunct="1">
              <a:spcBef>
                <a:spcPct val="0"/>
              </a:spcBef>
              <a:buFontTx/>
              <a:buNone/>
            </a:pPr>
            <a:endParaRPr lang="en-US" altLang="en-US" sz="1800" dirty="0"/>
          </a:p>
          <a:p>
            <a:pPr eaLnBrk="1" hangingPunct="1">
              <a:spcBef>
                <a:spcPct val="0"/>
              </a:spcBef>
              <a:buFontTx/>
              <a:buNone/>
            </a:pPr>
            <a:r>
              <a:rPr lang="en-US" altLang="en-US" sz="1400" b="1" dirty="0">
                <a:latin typeface="Courier New" panose="02070309020205020404" pitchFamily="49" charset="0"/>
              </a:rPr>
              <a:t>public SafeDate(int newMonth, int newDay, int newYear) </a:t>
            </a:r>
          </a:p>
          <a:p>
            <a:pPr eaLnBrk="1" hangingPunct="1">
              <a:spcBef>
                <a:spcPct val="0"/>
              </a:spcBef>
              <a:buFontTx/>
              <a:buNone/>
            </a:pPr>
            <a:r>
              <a:rPr lang="en-US" altLang="en-US" sz="1400" b="1" dirty="0">
                <a:latin typeface="Courier New" panose="02070309020205020404" pitchFamily="49" charset="0"/>
              </a:rPr>
              <a:t>           throws DateOutOfBoundsException</a:t>
            </a:r>
          </a:p>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if ((newMonth &lt;= 0) || (newMonth &gt; 12))</a:t>
            </a:r>
          </a:p>
          <a:p>
            <a:pPr eaLnBrk="1" hangingPunct="1">
              <a:spcBef>
                <a:spcPct val="0"/>
              </a:spcBef>
              <a:buFontTx/>
              <a:buNone/>
            </a:pPr>
            <a:r>
              <a:rPr lang="en-US" altLang="en-US" sz="1400" b="1" dirty="0">
                <a:latin typeface="Courier New" panose="02070309020205020404" pitchFamily="49" charset="0"/>
              </a:rPr>
              <a:t>    throw new DateOutOfBoundsException("month " + newMonth + "out of range");</a:t>
            </a:r>
          </a:p>
          <a:p>
            <a:pPr eaLnBrk="1" hangingPunct="1">
              <a:spcBef>
                <a:spcPct val="0"/>
              </a:spcBef>
              <a:buFontTx/>
              <a:buNone/>
            </a:pPr>
            <a:r>
              <a:rPr lang="en-US" altLang="en-US" sz="1400" b="1" dirty="0">
                <a:latin typeface="Courier New" panose="02070309020205020404" pitchFamily="49" charset="0"/>
              </a:rPr>
              <a:t>  else</a:t>
            </a:r>
          </a:p>
          <a:p>
            <a:pPr eaLnBrk="1" hangingPunct="1">
              <a:spcBef>
                <a:spcPct val="0"/>
              </a:spcBef>
              <a:buFontTx/>
              <a:buNone/>
            </a:pPr>
            <a:r>
              <a:rPr lang="en-US" altLang="en-US" sz="1400" b="1" dirty="0">
                <a:latin typeface="Courier New" panose="02070309020205020404" pitchFamily="49" charset="0"/>
              </a:rPr>
              <a:t>    month = newMonth;</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day = newDay;</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if (newYear &lt; MINYEAR)</a:t>
            </a:r>
          </a:p>
          <a:p>
            <a:pPr eaLnBrk="1" hangingPunct="1">
              <a:spcBef>
                <a:spcPct val="0"/>
              </a:spcBef>
              <a:buFontTx/>
              <a:buNone/>
            </a:pPr>
            <a:r>
              <a:rPr lang="en-US" altLang="en-US" sz="1400" b="1" dirty="0">
                <a:latin typeface="Courier New" panose="02070309020205020404" pitchFamily="49" charset="0"/>
              </a:rPr>
              <a:t>    throw new DateOutOfBoundsException("year " + newYear + </a:t>
            </a:r>
          </a:p>
          <a:p>
            <a:pPr eaLnBrk="1" hangingPunct="1">
              <a:spcBef>
                <a:spcPct val="0"/>
              </a:spcBef>
              <a:buFontTx/>
              <a:buNone/>
            </a:pPr>
            <a:r>
              <a:rPr lang="en-US" altLang="en-US" sz="1400" b="1" dirty="0">
                <a:latin typeface="Courier New" panose="02070309020205020404" pitchFamily="49" charset="0"/>
              </a:rPr>
              <a:t>                                       " is too early");</a:t>
            </a:r>
          </a:p>
          <a:p>
            <a:pPr eaLnBrk="1" hangingPunct="1">
              <a:spcBef>
                <a:spcPct val="0"/>
              </a:spcBef>
              <a:buFontTx/>
              <a:buNone/>
            </a:pPr>
            <a:r>
              <a:rPr lang="en-US" altLang="en-US" sz="1400" b="1" dirty="0">
                <a:latin typeface="Courier New" panose="02070309020205020404" pitchFamily="49" charset="0"/>
              </a:rPr>
              <a:t>  else</a:t>
            </a:r>
          </a:p>
          <a:p>
            <a:pPr eaLnBrk="1" hangingPunct="1">
              <a:spcBef>
                <a:spcPct val="0"/>
              </a:spcBef>
              <a:buFontTx/>
              <a:buNone/>
            </a:pPr>
            <a:r>
              <a:rPr lang="en-US" altLang="en-US" sz="1400" b="1" dirty="0">
                <a:latin typeface="Courier New" panose="02070309020205020404" pitchFamily="49" charset="0"/>
              </a:rPr>
              <a:t>    year = newYear;</a:t>
            </a:r>
          </a:p>
          <a:p>
            <a:pPr eaLnBrk="1" hangingPunct="1">
              <a:spcBef>
                <a:spcPct val="0"/>
              </a:spcBef>
              <a:buFontTx/>
              <a:buNone/>
            </a:pPr>
            <a:r>
              <a:rPr lang="en-US" altLang="en-US" sz="1400" b="1" dirty="0">
                <a:latin typeface="Courier New" panose="02070309020205020404" pitchFamily="49" charset="0"/>
              </a:rPr>
              <a:t> } </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eaLnBrk="1" hangingPunct="1"/>
            <a:r>
              <a:rPr lang="en-US" altLang="en-US" sz="4000" dirty="0" smtClean="0"/>
              <a:t>1.1 Classes, Objects, </a:t>
            </a:r>
            <a:br>
              <a:rPr lang="en-US" altLang="en-US" sz="4000" dirty="0" smtClean="0"/>
            </a:br>
            <a:r>
              <a:rPr lang="en-US" altLang="en-US" sz="4000" dirty="0" smtClean="0"/>
              <a:t>and Applications</a:t>
            </a:r>
          </a:p>
        </p:txBody>
      </p:sp>
      <p:sp>
        <p:nvSpPr>
          <p:cNvPr id="8195" name="Rectangle 3"/>
          <p:cNvSpPr>
            <a:spLocks noGrp="1" noChangeArrowheads="1"/>
          </p:cNvSpPr>
          <p:nvPr>
            <p:ph type="body" idx="1"/>
          </p:nvPr>
        </p:nvSpPr>
        <p:spPr>
          <a:xfrm>
            <a:off x="457200" y="1828800"/>
            <a:ext cx="8229600" cy="4525963"/>
          </a:xfrm>
        </p:spPr>
        <p:txBody>
          <a:bodyPr/>
          <a:lstStyle/>
          <a:p>
            <a:pPr eaLnBrk="1" hangingPunct="1"/>
            <a:r>
              <a:rPr lang="en-US" altLang="en-US" sz="2800" dirty="0" smtClean="0"/>
              <a:t>Objects represent </a:t>
            </a:r>
          </a:p>
          <a:p>
            <a:pPr lvl="1" eaLnBrk="1" hangingPunct="1"/>
            <a:r>
              <a:rPr lang="en-US" altLang="en-US" sz="2400" dirty="0" smtClean="0"/>
              <a:t>information: we say the objects have </a:t>
            </a:r>
            <a:r>
              <a:rPr lang="en-US" altLang="en-US" sz="2400" i="1" dirty="0" smtClean="0"/>
              <a:t>attributes.</a:t>
            </a:r>
          </a:p>
          <a:p>
            <a:pPr lvl="1" eaLnBrk="1" hangingPunct="1"/>
            <a:r>
              <a:rPr lang="en-US" altLang="en-US" sz="2400" dirty="0" smtClean="0"/>
              <a:t>behavior: we say the objects have </a:t>
            </a:r>
            <a:r>
              <a:rPr lang="en-US" altLang="en-US" sz="2400" i="1" dirty="0" smtClean="0"/>
              <a:t>responsibilities.</a:t>
            </a:r>
          </a:p>
          <a:p>
            <a:pPr eaLnBrk="1" hangingPunct="1"/>
            <a:r>
              <a:rPr lang="en-US" altLang="en-US" sz="2800" dirty="0" smtClean="0"/>
              <a:t>Objects can represent “real-world” entities such as bank accounts.</a:t>
            </a:r>
          </a:p>
          <a:p>
            <a:pPr eaLnBrk="1" hangingPunct="1"/>
            <a:r>
              <a:rPr lang="en-US" altLang="en-US" sz="2800" dirty="0" smtClean="0"/>
              <a:t>Objects are self-contained and therefore easy to implement, modify, test for correctness, and reuse.</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ext Box 2"/>
          <p:cNvSpPr txBox="1">
            <a:spLocks noChangeArrowheads="1"/>
          </p:cNvSpPr>
          <p:nvPr/>
        </p:nvSpPr>
        <p:spPr bwMode="auto">
          <a:xfrm>
            <a:off x="381000" y="417513"/>
            <a:ext cx="8586788" cy="5940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000" dirty="0"/>
              <a:t>E</a:t>
            </a:r>
            <a:r>
              <a:rPr lang="en-US" altLang="en-US" sz="2000" dirty="0" smtClean="0"/>
              <a:t>xample </a:t>
            </a:r>
            <a:r>
              <a:rPr lang="en-US" altLang="en-US" sz="2000" dirty="0"/>
              <a:t>of a program that throws the exception </a:t>
            </a:r>
            <a:r>
              <a:rPr lang="en-US" altLang="en-US" sz="2000" dirty="0" smtClean="0"/>
              <a:t>out </a:t>
            </a:r>
            <a:r>
              <a:rPr lang="en-US" altLang="en-US" sz="2000" dirty="0"/>
              <a:t>to </a:t>
            </a:r>
            <a:r>
              <a:rPr lang="en-US" altLang="en-US" sz="2000" dirty="0" smtClean="0"/>
              <a:t>interpreter:</a:t>
            </a:r>
            <a:r>
              <a:rPr lang="en-US" altLang="en-US" sz="2400" dirty="0" smtClean="0"/>
              <a:t> </a:t>
            </a:r>
            <a:endParaRPr lang="en-US" altLang="en-US" sz="2400" dirty="0"/>
          </a:p>
          <a:p>
            <a:pPr eaLnBrk="1" hangingPunct="1">
              <a:spcBef>
                <a:spcPct val="0"/>
              </a:spcBef>
              <a:buFontTx/>
              <a:buNone/>
            </a:pPr>
            <a:endParaRPr lang="en-US" altLang="en-US" sz="1400"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public class UseSafeDate</a:t>
            </a:r>
          </a:p>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public static void main(String[] args) </a:t>
            </a:r>
          </a:p>
          <a:p>
            <a:pPr eaLnBrk="1" hangingPunct="1">
              <a:spcBef>
                <a:spcPct val="0"/>
              </a:spcBef>
              <a:buFontTx/>
              <a:buNone/>
            </a:pPr>
            <a:r>
              <a:rPr lang="en-US" altLang="en-US" sz="1400" b="1" dirty="0">
                <a:latin typeface="Courier New" panose="02070309020205020404" pitchFamily="49" charset="0"/>
              </a:rPr>
              <a:t>                         </a:t>
            </a:r>
            <a:r>
              <a:rPr lang="en-US" altLang="en-US" sz="1400" b="1" u="sng" dirty="0">
                <a:latin typeface="Courier New" panose="02070309020205020404" pitchFamily="49" charset="0"/>
              </a:rPr>
              <a:t>throws DateOutOfBoundsException</a:t>
            </a:r>
            <a:endParaRPr lang="en-US" altLang="en-US" sz="1400" b="1"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SafeDate </a:t>
            </a:r>
            <a:r>
              <a:rPr lang="en-US" altLang="en-US" sz="1400" b="1" dirty="0" err="1">
                <a:latin typeface="Courier New" panose="02070309020205020404" pitchFamily="49" charset="0"/>
              </a:rPr>
              <a:t>theDate</a:t>
            </a: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 Program prompts user for a date</a:t>
            </a:r>
          </a:p>
          <a:p>
            <a:pPr eaLnBrk="1" hangingPunct="1">
              <a:spcBef>
                <a:spcPct val="0"/>
              </a:spcBef>
              <a:buFontTx/>
              <a:buNone/>
            </a:pPr>
            <a:r>
              <a:rPr lang="en-US" altLang="en-US" sz="1400" b="1" dirty="0">
                <a:latin typeface="Courier New" panose="02070309020205020404" pitchFamily="49" charset="0"/>
              </a:rPr>
              <a:t>    // M is set equal to user’s month</a:t>
            </a:r>
          </a:p>
          <a:p>
            <a:pPr eaLnBrk="1" hangingPunct="1">
              <a:spcBef>
                <a:spcPct val="0"/>
              </a:spcBef>
              <a:buFontTx/>
              <a:buNone/>
            </a:pPr>
            <a:r>
              <a:rPr lang="en-US" altLang="en-US" sz="1400" b="1" dirty="0">
                <a:latin typeface="Courier New" panose="02070309020205020404" pitchFamily="49" charset="0"/>
              </a:rPr>
              <a:t>    // D is set equal to user’s day</a:t>
            </a:r>
          </a:p>
          <a:p>
            <a:pPr eaLnBrk="1" hangingPunct="1">
              <a:spcBef>
                <a:spcPct val="0"/>
              </a:spcBef>
              <a:buFontTx/>
              <a:buNone/>
            </a:pPr>
            <a:r>
              <a:rPr lang="en-US" altLang="en-US" sz="1400" b="1" dirty="0">
                <a:latin typeface="Courier New" panose="02070309020205020404" pitchFamily="49" charset="0"/>
              </a:rPr>
              <a:t>    // Y is set equal to user’s year</a:t>
            </a:r>
          </a:p>
          <a:p>
            <a:pPr eaLnBrk="1" hangingPunct="1">
              <a:spcBef>
                <a:spcPct val="0"/>
              </a:spcBef>
              <a:buFontTx/>
              <a:buNone/>
            </a:pPr>
            <a:r>
              <a:rPr lang="en-US" altLang="en-US" sz="1400" b="1" dirty="0">
                <a:latin typeface="Courier New" panose="02070309020205020404" pitchFamily="49" charset="0"/>
              </a:rPr>
              <a:t>    </a:t>
            </a:r>
            <a:r>
              <a:rPr lang="en-US" altLang="en-US" sz="1400" b="1" u="sng" dirty="0" err="1">
                <a:latin typeface="Courier New" panose="02070309020205020404" pitchFamily="49" charset="0"/>
              </a:rPr>
              <a:t>theDate</a:t>
            </a:r>
            <a:r>
              <a:rPr lang="en-US" altLang="en-US" sz="1400" b="1" u="sng" dirty="0">
                <a:latin typeface="Courier New" panose="02070309020205020404" pitchFamily="49" charset="0"/>
              </a:rPr>
              <a:t> = new SafeDate(M, D, Y);</a:t>
            </a:r>
            <a:endParaRPr lang="en-US" altLang="en-US" sz="1400" b="1"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 Program continues ...</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endParaRPr lang="en-US" altLang="en-US" sz="1400" dirty="0">
              <a:latin typeface="Courier New" panose="02070309020205020404" pitchFamily="49" charset="0"/>
            </a:endParaRPr>
          </a:p>
          <a:p>
            <a:pPr eaLnBrk="1" hangingPunct="1">
              <a:spcBef>
                <a:spcPct val="0"/>
              </a:spcBef>
              <a:buFontTx/>
              <a:buNone/>
            </a:pPr>
            <a:r>
              <a:rPr lang="en-US" altLang="en-US" sz="2000" dirty="0" smtClean="0"/>
              <a:t>The </a:t>
            </a:r>
            <a:r>
              <a:rPr lang="en-US" altLang="en-US" sz="2000" dirty="0"/>
              <a:t>interpreter will stop the program and </a:t>
            </a:r>
          </a:p>
          <a:p>
            <a:pPr eaLnBrk="1" hangingPunct="1">
              <a:spcBef>
                <a:spcPct val="0"/>
              </a:spcBef>
              <a:buFontTx/>
              <a:buNone/>
            </a:pPr>
            <a:r>
              <a:rPr lang="en-US" altLang="en-US" sz="2000" dirty="0"/>
              <a:t>print an “exception” message, for example</a:t>
            </a:r>
          </a:p>
          <a:p>
            <a:pPr eaLnBrk="1" hangingPunct="1">
              <a:spcBef>
                <a:spcPct val="0"/>
              </a:spcBef>
              <a:buFontTx/>
              <a:buNone/>
            </a:pPr>
            <a:endParaRPr lang="en-US" altLang="en-US" sz="1000" dirty="0"/>
          </a:p>
          <a:p>
            <a:pPr eaLnBrk="1" hangingPunct="1">
              <a:spcBef>
                <a:spcPct val="0"/>
              </a:spcBef>
              <a:buFontTx/>
              <a:buNone/>
            </a:pPr>
            <a:r>
              <a:rPr lang="en-US" altLang="en-US" sz="1800" dirty="0"/>
              <a:t>Exception in thread "main" DateOutOfBoundsException: year 1051 is too early</a:t>
            </a:r>
          </a:p>
          <a:p>
            <a:pPr eaLnBrk="1" hangingPunct="1">
              <a:spcBef>
                <a:spcPct val="0"/>
              </a:spcBef>
              <a:buFontTx/>
              <a:buNone/>
            </a:pPr>
            <a:r>
              <a:rPr lang="en-US" altLang="en-US" sz="1800" dirty="0"/>
              <a:t>          at SafeDate.&lt;</a:t>
            </a:r>
            <a:r>
              <a:rPr lang="en-US" altLang="en-US" sz="1800" dirty="0" err="1"/>
              <a:t>init</a:t>
            </a:r>
            <a:r>
              <a:rPr lang="en-US" altLang="en-US" sz="1800" dirty="0"/>
              <a:t>&gt;(SafeDate.java:18)</a:t>
            </a:r>
          </a:p>
          <a:p>
            <a:pPr eaLnBrk="1" hangingPunct="1">
              <a:spcBef>
                <a:spcPct val="0"/>
              </a:spcBef>
              <a:buFontTx/>
              <a:buNone/>
            </a:pPr>
            <a:r>
              <a:rPr lang="en-US" altLang="en-US" sz="1800" dirty="0"/>
              <a:t>          at </a:t>
            </a:r>
            <a:r>
              <a:rPr lang="en-US" altLang="en-US" sz="1800" dirty="0" err="1"/>
              <a:t>UseSafeDate.main</a:t>
            </a:r>
            <a:r>
              <a:rPr lang="en-US" altLang="en-US" sz="1800" dirty="0"/>
              <a:t>(UseSafeDate.java:57) </a:t>
            </a:r>
          </a:p>
          <a:p>
            <a:pPr eaLnBrk="1" hangingPunct="1">
              <a:spcBef>
                <a:spcPct val="0"/>
              </a:spcBef>
              <a:buFontTx/>
              <a:buNone/>
            </a:pPr>
            <a:endParaRPr lang="en-US" altLang="en-US" sz="1400" dirty="0">
              <a:latin typeface="Courier New" panose="02070309020205020404" pitchFamily="49" charset="0"/>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ext Box 2"/>
          <p:cNvSpPr txBox="1">
            <a:spLocks noChangeArrowheads="1"/>
          </p:cNvSpPr>
          <p:nvPr/>
        </p:nvSpPr>
        <p:spPr bwMode="auto">
          <a:xfrm>
            <a:off x="381000" y="152400"/>
            <a:ext cx="8586788" cy="6494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000" dirty="0"/>
              <a:t>An example of a program that catches and handles the exception:</a:t>
            </a:r>
            <a:r>
              <a:rPr lang="en-US" altLang="en-US" sz="2400" dirty="0"/>
              <a:t> </a:t>
            </a:r>
          </a:p>
          <a:p>
            <a:pPr eaLnBrk="1" hangingPunct="1">
              <a:spcBef>
                <a:spcPct val="0"/>
              </a:spcBef>
              <a:buFontTx/>
              <a:buNone/>
            </a:pPr>
            <a:endParaRPr lang="en-US" altLang="en-US" sz="1400"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public class UseSafeDate</a:t>
            </a:r>
          </a:p>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public static void main(String[] args)</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SafeDate </a:t>
            </a:r>
            <a:r>
              <a:rPr lang="en-US" altLang="en-US" sz="1400" b="1" dirty="0" err="1">
                <a:latin typeface="Courier New" panose="02070309020205020404" pitchFamily="49" charset="0"/>
              </a:rPr>
              <a:t>theDate</a:t>
            </a: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boolean </a:t>
            </a:r>
            <a:r>
              <a:rPr lang="en-US" altLang="en-US" sz="1400" b="1" dirty="0" err="1">
                <a:latin typeface="Courier New" panose="02070309020205020404" pitchFamily="49" charset="0"/>
              </a:rPr>
              <a:t>DateOK</a:t>
            </a:r>
            <a:r>
              <a:rPr lang="en-US" altLang="en-US" sz="1400" b="1" dirty="0">
                <a:latin typeface="Courier New" panose="02070309020205020404" pitchFamily="49" charset="0"/>
              </a:rPr>
              <a:t> = false;</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while (!</a:t>
            </a:r>
            <a:r>
              <a:rPr lang="en-US" altLang="en-US" sz="1400" b="1" dirty="0" err="1">
                <a:latin typeface="Courier New" panose="02070309020205020404" pitchFamily="49" charset="0"/>
              </a:rPr>
              <a:t>DateOK</a:t>
            </a: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 Program prompts user for a date</a:t>
            </a:r>
          </a:p>
          <a:p>
            <a:pPr eaLnBrk="1" hangingPunct="1">
              <a:spcBef>
                <a:spcPct val="0"/>
              </a:spcBef>
              <a:buFontTx/>
              <a:buNone/>
            </a:pPr>
            <a:r>
              <a:rPr lang="en-US" altLang="en-US" sz="1400" b="1" dirty="0">
                <a:latin typeface="Courier New" panose="02070309020205020404" pitchFamily="49" charset="0"/>
              </a:rPr>
              <a:t>      // M is set equal to user’s </a:t>
            </a:r>
            <a:r>
              <a:rPr lang="en-US" altLang="en-US" sz="1400" b="1" dirty="0" smtClean="0">
                <a:latin typeface="Courier New" panose="02070309020205020404" pitchFamily="49" charset="0"/>
              </a:rPr>
              <a:t>month, </a:t>
            </a:r>
          </a:p>
          <a:p>
            <a:pPr eaLnBrk="1" hangingPunct="1">
              <a:spcBef>
                <a:spcPct val="0"/>
              </a:spcBef>
              <a:buFontTx/>
              <a:buNone/>
            </a:pPr>
            <a:r>
              <a:rPr lang="en-US" altLang="en-US" sz="1400" b="1" dirty="0" smtClean="0">
                <a:latin typeface="Courier New" panose="02070309020205020404" pitchFamily="49" charset="0"/>
              </a:rPr>
              <a:t>      // D is set equal to user’s day</a:t>
            </a:r>
          </a:p>
          <a:p>
            <a:pPr eaLnBrk="1" hangingPunct="1">
              <a:spcBef>
                <a:spcPct val="0"/>
              </a:spcBef>
              <a:buFontTx/>
              <a:buNone/>
            </a:pPr>
            <a:r>
              <a:rPr lang="en-US" altLang="en-US" sz="1400" b="1" dirty="0" smtClean="0">
                <a:latin typeface="Courier New" panose="02070309020205020404" pitchFamily="49" charset="0"/>
              </a:rPr>
              <a:t>      </a:t>
            </a:r>
            <a:r>
              <a:rPr lang="en-US" altLang="en-US" sz="1400" b="1" dirty="0">
                <a:latin typeface="Courier New" panose="02070309020205020404" pitchFamily="49" charset="0"/>
              </a:rPr>
              <a:t>// Y is set equal to user’s year</a:t>
            </a:r>
          </a:p>
          <a:p>
            <a:pPr eaLnBrk="1" hangingPunct="1">
              <a:spcBef>
                <a:spcPct val="0"/>
              </a:spcBef>
              <a:buFontTx/>
              <a:buNone/>
            </a:pPr>
            <a:r>
              <a:rPr lang="en-US" altLang="en-US" sz="1400" b="1" dirty="0">
                <a:latin typeface="Courier New" panose="02070309020205020404" pitchFamily="49" charset="0"/>
              </a:rPr>
              <a:t>      </a:t>
            </a:r>
            <a:r>
              <a:rPr lang="en-US" altLang="en-US" sz="1400" b="1" u="sng" dirty="0">
                <a:latin typeface="Courier New" panose="02070309020205020404" pitchFamily="49" charset="0"/>
              </a:rPr>
              <a:t>try</a:t>
            </a:r>
            <a:endParaRPr lang="en-US" altLang="en-US" sz="1400" b="1"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a:t>
            </a:r>
            <a:r>
              <a:rPr lang="en-US" altLang="en-US" sz="1400" b="1" u="sng" dirty="0" err="1">
                <a:latin typeface="Courier New" panose="02070309020205020404" pitchFamily="49" charset="0"/>
              </a:rPr>
              <a:t>theDate</a:t>
            </a:r>
            <a:r>
              <a:rPr lang="en-US" altLang="en-US" sz="1400" b="1" u="sng" dirty="0">
                <a:latin typeface="Courier New" panose="02070309020205020404" pitchFamily="49" charset="0"/>
              </a:rPr>
              <a:t> = new SafeDate(M, D, Y);</a:t>
            </a:r>
            <a:endParaRPr lang="en-US" altLang="en-US" sz="1400" b="1"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        </a:t>
            </a:r>
            <a:r>
              <a:rPr lang="en-US" altLang="en-US" sz="1400" b="1" dirty="0" err="1">
                <a:latin typeface="Courier New" panose="02070309020205020404" pitchFamily="49" charset="0"/>
              </a:rPr>
              <a:t>DateOK</a:t>
            </a:r>
            <a:r>
              <a:rPr lang="en-US" altLang="en-US" sz="1400" b="1" dirty="0">
                <a:latin typeface="Courier New" panose="02070309020205020404" pitchFamily="49" charset="0"/>
              </a:rPr>
              <a:t> = true;</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a:t>
            </a:r>
            <a:r>
              <a:rPr lang="en-US" altLang="en-US" sz="1400" b="1" u="sng" dirty="0">
                <a:latin typeface="Courier New" panose="02070309020205020404" pitchFamily="49" charset="0"/>
              </a:rPr>
              <a:t>catch(DateOutOfBoundsException </a:t>
            </a:r>
            <a:r>
              <a:rPr lang="en-US" altLang="en-US" sz="1400" b="1" u="sng" dirty="0" err="1">
                <a:latin typeface="Courier New" panose="02070309020205020404" pitchFamily="49" charset="0"/>
              </a:rPr>
              <a:t>DateOBExcept</a:t>
            </a:r>
            <a:r>
              <a:rPr lang="en-US" altLang="en-US" sz="1400" b="1" u="sng" dirty="0">
                <a:latin typeface="Courier New" panose="02070309020205020404" pitchFamily="49" charset="0"/>
              </a:rPr>
              <a:t>)</a:t>
            </a:r>
            <a:endParaRPr lang="en-US" altLang="en-US" sz="1400" b="1"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a:t>
            </a:r>
            <a:r>
              <a:rPr lang="en-US" altLang="en-US" sz="1400" b="1" u="sng" dirty="0" err="1">
                <a:latin typeface="Courier New" panose="02070309020205020404" pitchFamily="49" charset="0"/>
              </a:rPr>
              <a:t>output.println</a:t>
            </a:r>
            <a:r>
              <a:rPr lang="en-US" altLang="en-US" sz="1400" b="1" u="sng" dirty="0">
                <a:latin typeface="Courier New" panose="02070309020205020404" pitchFamily="49" charset="0"/>
              </a:rPr>
              <a:t>(</a:t>
            </a:r>
            <a:r>
              <a:rPr lang="en-US" altLang="en-US" sz="1400" b="1" u="sng" dirty="0" err="1">
                <a:latin typeface="Courier New" panose="02070309020205020404" pitchFamily="49" charset="0"/>
              </a:rPr>
              <a:t>DateOBExcept.getMessage</a:t>
            </a:r>
            <a:r>
              <a:rPr lang="en-US" altLang="en-US" sz="1400" b="1" u="sng" dirty="0">
                <a:latin typeface="Courier New" panose="02070309020205020404" pitchFamily="49" charset="0"/>
              </a:rPr>
              <a:t>());</a:t>
            </a:r>
            <a:endParaRPr lang="en-US" altLang="en-US" sz="1400" b="1" dirty="0">
              <a:latin typeface="Courier New" panose="02070309020205020404" pitchFamily="49" charset="0"/>
            </a:endParaRP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    // Program continues ...</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p:txBody>
          <a:bodyPr/>
          <a:lstStyle/>
          <a:p>
            <a:pPr eaLnBrk="1" hangingPunct="1"/>
            <a:r>
              <a:rPr lang="en-US" altLang="en-US" sz="4000" dirty="0" smtClean="0"/>
              <a:t>General guidelines for using exceptions </a:t>
            </a:r>
          </a:p>
        </p:txBody>
      </p:sp>
      <p:sp>
        <p:nvSpPr>
          <p:cNvPr id="63491" name="Rectangle 3"/>
          <p:cNvSpPr>
            <a:spLocks noGrp="1" noChangeArrowheads="1"/>
          </p:cNvSpPr>
          <p:nvPr>
            <p:ph type="body" idx="1"/>
          </p:nvPr>
        </p:nvSpPr>
        <p:spPr>
          <a:xfrm>
            <a:off x="457200" y="1905000"/>
            <a:ext cx="8229600" cy="4572000"/>
          </a:xfrm>
        </p:spPr>
        <p:txBody>
          <a:bodyPr/>
          <a:lstStyle/>
          <a:p>
            <a:pPr eaLnBrk="1" hangingPunct="1">
              <a:lnSpc>
                <a:spcPct val="80000"/>
              </a:lnSpc>
            </a:pPr>
            <a:r>
              <a:rPr lang="en-US" altLang="en-US" sz="2400" dirty="0" smtClean="0"/>
              <a:t>An exception may be handled any place in the software hierarchy—from the place in the program module where it is first detected through the top level of the program. </a:t>
            </a:r>
          </a:p>
          <a:p>
            <a:pPr eaLnBrk="1" hangingPunct="1">
              <a:lnSpc>
                <a:spcPct val="80000"/>
              </a:lnSpc>
            </a:pPr>
            <a:r>
              <a:rPr lang="en-US" altLang="en-US" sz="2400" dirty="0" smtClean="0"/>
              <a:t>Unhandled built-in exceptions carry the penalty of program termination. </a:t>
            </a:r>
          </a:p>
          <a:p>
            <a:pPr eaLnBrk="1" hangingPunct="1">
              <a:lnSpc>
                <a:spcPct val="80000"/>
              </a:lnSpc>
            </a:pPr>
            <a:r>
              <a:rPr lang="en-US" altLang="en-US" sz="2400" dirty="0" smtClean="0"/>
              <a:t>Where in an application an exception </a:t>
            </a:r>
            <a:r>
              <a:rPr lang="en-US" altLang="en-US" sz="2400" dirty="0" smtClean="0"/>
              <a:t>is handled </a:t>
            </a:r>
            <a:r>
              <a:rPr lang="en-US" altLang="en-US" sz="2400" dirty="0" smtClean="0"/>
              <a:t>is a design decision; however, exceptions should always be handled at a level that knows what the exception means.</a:t>
            </a:r>
          </a:p>
          <a:p>
            <a:pPr eaLnBrk="1" hangingPunct="1">
              <a:lnSpc>
                <a:spcPct val="80000"/>
              </a:lnSpc>
            </a:pPr>
            <a:r>
              <a:rPr lang="en-US" altLang="en-US" sz="2400" dirty="0" smtClean="0"/>
              <a:t>An exception need not be fatal. </a:t>
            </a:r>
          </a:p>
          <a:p>
            <a:pPr eaLnBrk="1" hangingPunct="1">
              <a:lnSpc>
                <a:spcPct val="80000"/>
              </a:lnSpc>
            </a:pPr>
            <a:r>
              <a:rPr lang="en-US" altLang="en-US" sz="2400" dirty="0" smtClean="0"/>
              <a:t>For non-fatal exceptions, the thread of execution can continue from various points in the program, but execution should continue from the lowest level that can recover from the exception. </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title"/>
          </p:nvPr>
        </p:nvSpPr>
        <p:spPr/>
        <p:txBody>
          <a:bodyPr/>
          <a:lstStyle/>
          <a:p>
            <a:pPr eaLnBrk="1" hangingPunct="1"/>
            <a:r>
              <a:rPr lang="en-US" altLang="en-US" sz="4000" dirty="0" smtClean="0"/>
              <a:t>Java </a:t>
            </a:r>
            <a:r>
              <a:rPr lang="en-US" altLang="en-US" sz="4000" dirty="0" err="1" smtClean="0">
                <a:latin typeface="Courier New" panose="02070309020205020404" pitchFamily="49" charset="0"/>
                <a:cs typeface="Courier New" panose="02070309020205020404" pitchFamily="49" charset="0"/>
              </a:rPr>
              <a:t>RunTimeException</a:t>
            </a:r>
            <a:r>
              <a:rPr lang="en-US" altLang="en-US" sz="4000" dirty="0" smtClean="0"/>
              <a:t> class</a:t>
            </a:r>
          </a:p>
        </p:txBody>
      </p:sp>
      <p:sp>
        <p:nvSpPr>
          <p:cNvPr id="65539" name="Rectangle 3"/>
          <p:cNvSpPr>
            <a:spLocks noGrp="1" noChangeArrowheads="1"/>
          </p:cNvSpPr>
          <p:nvPr>
            <p:ph type="body" idx="1"/>
          </p:nvPr>
        </p:nvSpPr>
        <p:spPr/>
        <p:txBody>
          <a:bodyPr/>
          <a:lstStyle/>
          <a:p>
            <a:pPr eaLnBrk="1" hangingPunct="1"/>
            <a:r>
              <a:rPr lang="en-US" altLang="en-US" sz="2800" dirty="0" smtClean="0"/>
              <a:t>Exceptions of this class are thrown when a standard run-time program error occurs. </a:t>
            </a:r>
          </a:p>
          <a:p>
            <a:pPr eaLnBrk="1" hangingPunct="1"/>
            <a:r>
              <a:rPr lang="en-US" altLang="en-US" sz="2800" dirty="0" smtClean="0"/>
              <a:t>Examples of run-time errors are division-by-zero and array-index-out-of-bounds. </a:t>
            </a:r>
          </a:p>
          <a:p>
            <a:pPr eaLnBrk="1" hangingPunct="1"/>
            <a:r>
              <a:rPr lang="en-US" altLang="en-US" sz="2800" dirty="0" smtClean="0"/>
              <a:t>These exceptions can happen in virtually any method or segment of code, so we are not required to explicitly handle these exceptions. </a:t>
            </a:r>
          </a:p>
          <a:p>
            <a:pPr eaLnBrk="1" hangingPunct="1"/>
            <a:r>
              <a:rPr lang="en-US" altLang="en-US" sz="2800" dirty="0" smtClean="0"/>
              <a:t>These exceptions are classified as </a:t>
            </a:r>
            <a:r>
              <a:rPr lang="en-US" altLang="en-US" sz="2800" b="1" dirty="0" smtClean="0"/>
              <a:t>unchecked exceptions</a:t>
            </a:r>
            <a:r>
              <a:rPr lang="en-US" altLang="en-US" sz="2800" dirty="0" smtClean="0"/>
              <a:t>. </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p:txBody>
          <a:bodyPr/>
          <a:lstStyle/>
          <a:p>
            <a:pPr eaLnBrk="1" hangingPunct="1"/>
            <a:r>
              <a:rPr lang="en-US" altLang="en-US" sz="4000" dirty="0" smtClean="0"/>
              <a:t>Error Situations and ADTs</a:t>
            </a:r>
          </a:p>
        </p:txBody>
      </p:sp>
      <p:sp>
        <p:nvSpPr>
          <p:cNvPr id="67587" name="Rectangle 3"/>
          <p:cNvSpPr>
            <a:spLocks noGrp="1" noChangeArrowheads="1"/>
          </p:cNvSpPr>
          <p:nvPr>
            <p:ph type="body" idx="1"/>
          </p:nvPr>
        </p:nvSpPr>
        <p:spPr/>
        <p:txBody>
          <a:bodyPr/>
          <a:lstStyle/>
          <a:p>
            <a:pPr eaLnBrk="1" hangingPunct="1">
              <a:lnSpc>
                <a:spcPct val="90000"/>
              </a:lnSpc>
            </a:pPr>
            <a:r>
              <a:rPr lang="en-US" altLang="en-US" sz="2800" dirty="0" smtClean="0"/>
              <a:t>When dealing with error situations within our ADT methods, we have several options:</a:t>
            </a:r>
          </a:p>
          <a:p>
            <a:pPr lvl="1" eaLnBrk="1" hangingPunct="1">
              <a:lnSpc>
                <a:spcPct val="90000"/>
              </a:lnSpc>
            </a:pPr>
            <a:r>
              <a:rPr lang="en-US" altLang="en-US" sz="2400" dirty="0" smtClean="0"/>
              <a:t>Detect and handle the error within the method itself. </a:t>
            </a:r>
            <a:r>
              <a:rPr lang="en-US" altLang="en-US" sz="2400" dirty="0"/>
              <a:t>B</a:t>
            </a:r>
            <a:r>
              <a:rPr lang="en-US" altLang="en-US" sz="2400" dirty="0" smtClean="0"/>
              <a:t>est </a:t>
            </a:r>
            <a:r>
              <a:rPr lang="en-US" altLang="en-US" sz="2400" dirty="0" smtClean="0"/>
              <a:t>approach if the error can be handled </a:t>
            </a:r>
            <a:r>
              <a:rPr lang="en-US" altLang="en-US" sz="2400" dirty="0" smtClean="0"/>
              <a:t>internally.</a:t>
            </a:r>
          </a:p>
          <a:p>
            <a:pPr lvl="1" eaLnBrk="1" hangingPunct="1">
              <a:lnSpc>
                <a:spcPct val="90000"/>
              </a:lnSpc>
            </a:pPr>
            <a:r>
              <a:rPr lang="en-US" altLang="en-US" sz="2400" dirty="0" smtClean="0"/>
              <a:t>Detect </a:t>
            </a:r>
            <a:r>
              <a:rPr lang="en-US" altLang="en-US" sz="2400" dirty="0" smtClean="0"/>
              <a:t>the error within the method, throw an exception related to the error and </a:t>
            </a:r>
            <a:r>
              <a:rPr lang="en-US" altLang="en-US" sz="2400" dirty="0" smtClean="0"/>
              <a:t>force </a:t>
            </a:r>
            <a:r>
              <a:rPr lang="en-US" altLang="en-US" sz="2400" dirty="0" smtClean="0"/>
              <a:t>the calling method to deal with the exception. If </a:t>
            </a:r>
            <a:r>
              <a:rPr lang="en-US" altLang="en-US" sz="2400" dirty="0" smtClean="0"/>
              <a:t>not </a:t>
            </a:r>
            <a:r>
              <a:rPr lang="en-US" altLang="en-US" sz="2400" dirty="0" smtClean="0"/>
              <a:t>clear how to handle </a:t>
            </a:r>
            <a:r>
              <a:rPr lang="en-US" altLang="en-US" sz="2400" dirty="0" smtClean="0"/>
              <a:t>an </a:t>
            </a:r>
            <a:r>
              <a:rPr lang="en-US" altLang="en-US" sz="2400" dirty="0" smtClean="0"/>
              <a:t>error situation, this approach might be best </a:t>
            </a:r>
            <a:r>
              <a:rPr lang="en-US" altLang="en-US" sz="2400" dirty="0" smtClean="0"/>
              <a:t>… </a:t>
            </a:r>
            <a:r>
              <a:rPr lang="en-US" altLang="en-US" sz="2400" dirty="0" smtClean="0"/>
              <a:t>throw </a:t>
            </a:r>
            <a:r>
              <a:rPr lang="en-US" altLang="en-US" sz="2400" dirty="0" smtClean="0"/>
              <a:t>it out to a level where it can be handled. </a:t>
            </a:r>
          </a:p>
          <a:p>
            <a:pPr lvl="1" eaLnBrk="1" hangingPunct="1">
              <a:lnSpc>
                <a:spcPct val="90000"/>
              </a:lnSpc>
            </a:pPr>
            <a:r>
              <a:rPr lang="en-US" altLang="en-US" sz="2400" dirty="0" smtClean="0"/>
              <a:t>Ignore the error situation. </a:t>
            </a:r>
            <a:r>
              <a:rPr lang="en-US" altLang="en-US" sz="2400" dirty="0" smtClean="0"/>
              <a:t>With </a:t>
            </a:r>
            <a:r>
              <a:rPr lang="en-US" altLang="en-US" sz="2400" dirty="0" smtClean="0"/>
              <a:t>this approach, if the preconditions of a method are not met, the method is not responsible for the consequences. </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pPr eaLnBrk="1" hangingPunct="1"/>
            <a:r>
              <a:rPr lang="en-US" altLang="en-US" sz="4000" dirty="0" smtClean="0"/>
              <a:t>1.4 Data Structures</a:t>
            </a:r>
          </a:p>
        </p:txBody>
      </p:sp>
      <p:sp>
        <p:nvSpPr>
          <p:cNvPr id="69635" name="Rectangle 3"/>
          <p:cNvSpPr>
            <a:spLocks noGrp="1" noChangeArrowheads="1"/>
          </p:cNvSpPr>
          <p:nvPr>
            <p:ph type="body" idx="1"/>
          </p:nvPr>
        </p:nvSpPr>
        <p:spPr/>
        <p:txBody>
          <a:bodyPr/>
          <a:lstStyle/>
          <a:p>
            <a:pPr eaLnBrk="1" hangingPunct="1"/>
            <a:r>
              <a:rPr lang="en-US" altLang="en-US" sz="2800" dirty="0" smtClean="0"/>
              <a:t>The way you view and structure the data that your programs manipulate greatly influences your success. </a:t>
            </a:r>
          </a:p>
          <a:p>
            <a:pPr eaLnBrk="1" hangingPunct="1"/>
            <a:r>
              <a:rPr lang="en-US" altLang="en-US" sz="2800" dirty="0" smtClean="0"/>
              <a:t>A language's set of primitive types (Java's are byte, char, short, int, long, float, double, and boolean) are not sufficient, by themselves, for dealing with data that have many parts and complex interrelationships among those parts.</a:t>
            </a:r>
          </a:p>
          <a:p>
            <a:pPr eaLnBrk="1" hangingPunct="1"/>
            <a:r>
              <a:rPr lang="en-US" altLang="en-US" sz="2800" dirty="0" smtClean="0"/>
              <a:t>Data structures provide this ability.</a:t>
            </a:r>
          </a:p>
          <a:p>
            <a:pPr eaLnBrk="1" hangingPunct="1"/>
            <a:endParaRPr lang="en-US" altLang="en-US" sz="2800" dirty="0" smtClean="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p:txBody>
          <a:bodyPr/>
          <a:lstStyle/>
          <a:p>
            <a:pPr eaLnBrk="1" hangingPunct="1"/>
            <a:r>
              <a:rPr lang="en-US" altLang="en-US" sz="4000" smtClean="0"/>
              <a:t>Implementation Dependent Structures</a:t>
            </a:r>
          </a:p>
        </p:txBody>
      </p:sp>
      <p:pic>
        <p:nvPicPr>
          <p:cNvPr id="71683" name="Picture 6" descr="37461_CH01_AIT0104"/>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a:xfrm>
            <a:off x="1676400" y="2819400"/>
            <a:ext cx="1192213" cy="3244850"/>
          </a:xfrm>
          <a:noFill/>
        </p:spPr>
      </p:pic>
      <p:pic>
        <p:nvPicPr>
          <p:cNvPr id="71684" name="Picture 7" descr="37461_CH01_AIT0105"/>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a:xfrm>
            <a:off x="5751513" y="2819400"/>
            <a:ext cx="1358900" cy="3200400"/>
          </a:xfrm>
          <a:noFill/>
        </p:spPr>
      </p:pic>
      <p:sp>
        <p:nvSpPr>
          <p:cNvPr id="71685" name="Text Box 8"/>
          <p:cNvSpPr txBox="1">
            <a:spLocks noChangeArrowheads="1"/>
          </p:cNvSpPr>
          <p:nvPr/>
        </p:nvSpPr>
        <p:spPr bwMode="auto">
          <a:xfrm>
            <a:off x="1219200" y="1752600"/>
            <a:ext cx="23780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2800"/>
              <a:t>Array</a:t>
            </a:r>
          </a:p>
        </p:txBody>
      </p:sp>
      <p:sp>
        <p:nvSpPr>
          <p:cNvPr id="71686" name="Text Box 10"/>
          <p:cNvSpPr txBox="1">
            <a:spLocks noChangeArrowheads="1"/>
          </p:cNvSpPr>
          <p:nvPr/>
        </p:nvSpPr>
        <p:spPr bwMode="auto">
          <a:xfrm>
            <a:off x="5562600" y="1752600"/>
            <a:ext cx="1887538"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800"/>
              <a:t>Linked List</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ChangeArrowheads="1"/>
          </p:cNvSpPr>
          <p:nvPr>
            <p:ph type="title" sz="quarter"/>
          </p:nvPr>
        </p:nvSpPr>
        <p:spPr/>
        <p:txBody>
          <a:bodyPr/>
          <a:lstStyle/>
          <a:p>
            <a:pPr eaLnBrk="1" hangingPunct="1"/>
            <a:r>
              <a:rPr lang="en-US" altLang="en-US" sz="4000" dirty="0" smtClean="0"/>
              <a:t>Implementation Independent Structures</a:t>
            </a:r>
          </a:p>
        </p:txBody>
      </p:sp>
      <p:pic>
        <p:nvPicPr>
          <p:cNvPr id="74755" name="Picture 8" descr="37461_CH01_AIT0106"/>
          <p:cNvPicPr>
            <a:picLocks noGrp="1" noChangeAspect="1" noChangeArrowheads="1"/>
          </p:cNvPicPr>
          <p:nvPr>
            <p:ph sz="quarter" idx="1"/>
          </p:nvPr>
        </p:nvPicPr>
        <p:blipFill>
          <a:blip r:embed="rId3">
            <a:extLst>
              <a:ext uri="{28A0092B-C50C-407E-A947-70E740481C1C}">
                <a14:useLocalDpi xmlns:a14="http://schemas.microsoft.com/office/drawing/2010/main" val="0"/>
              </a:ext>
            </a:extLst>
          </a:blip>
          <a:srcRect/>
          <a:stretch>
            <a:fillRect/>
          </a:stretch>
        </p:blipFill>
        <p:spPr>
          <a:xfrm>
            <a:off x="457200" y="1907381"/>
            <a:ext cx="1382713" cy="2220913"/>
          </a:xfrm>
          <a:noFill/>
        </p:spPr>
      </p:pic>
      <p:pic>
        <p:nvPicPr>
          <p:cNvPr id="74756" name="Picture 9" descr="37461_CH01_AIT0107"/>
          <p:cNvPicPr>
            <a:picLocks noGrp="1" noChangeAspect="1" noChangeArrowheads="1"/>
          </p:cNvPicPr>
          <p:nvPr>
            <p:ph sz="quarter" idx="2"/>
          </p:nvPr>
        </p:nvPicPr>
        <p:blipFill>
          <a:blip r:embed="rId4">
            <a:extLst>
              <a:ext uri="{28A0092B-C50C-407E-A947-70E740481C1C}">
                <a14:useLocalDpi xmlns:a14="http://schemas.microsoft.com/office/drawing/2010/main" val="0"/>
              </a:ext>
            </a:extLst>
          </a:blip>
          <a:srcRect/>
          <a:stretch>
            <a:fillRect/>
          </a:stretch>
        </p:blipFill>
        <p:spPr>
          <a:xfrm>
            <a:off x="2403176" y="1776261"/>
            <a:ext cx="3276600" cy="862012"/>
          </a:xfrm>
          <a:noFill/>
        </p:spPr>
      </p:pic>
      <p:pic>
        <p:nvPicPr>
          <p:cNvPr id="74757" name="Picture 10" descr="37461_CH01_AIT0108"/>
          <p:cNvPicPr>
            <a:picLocks noGrp="1" noChangeAspect="1" noChangeArrowheads="1"/>
          </p:cNvPicPr>
          <p:nvPr>
            <p:ph sz="quarter" idx="4"/>
          </p:nvPr>
        </p:nvPicPr>
        <p:blipFill>
          <a:blip r:embed="rId5">
            <a:extLst>
              <a:ext uri="{28A0092B-C50C-407E-A947-70E740481C1C}">
                <a14:useLocalDpi xmlns:a14="http://schemas.microsoft.com/office/drawing/2010/main" val="0"/>
              </a:ext>
            </a:extLst>
          </a:blip>
          <a:srcRect/>
          <a:stretch>
            <a:fillRect/>
          </a:stretch>
        </p:blipFill>
        <p:spPr>
          <a:xfrm>
            <a:off x="2114550" y="3136354"/>
            <a:ext cx="2651125" cy="681038"/>
          </a:xfrm>
          <a:noFill/>
        </p:spPr>
      </p:pic>
      <p:pic>
        <p:nvPicPr>
          <p:cNvPr id="74758" name="Picture 11" descr="37461_CH01_AIT0109"/>
          <p:cNvPicPr>
            <a:picLocks noGrp="1" noChangeAspect="1" noChangeArrowheads="1"/>
          </p:cNvPicPr>
          <p:nvPr>
            <p:ph sz="quarter" idx="3"/>
          </p:nvPr>
        </p:nvPicPr>
        <p:blipFill>
          <a:blip r:embed="rId6">
            <a:extLst>
              <a:ext uri="{28A0092B-C50C-407E-A947-70E740481C1C}">
                <a14:useLocalDpi xmlns:a14="http://schemas.microsoft.com/office/drawing/2010/main" val="0"/>
              </a:ext>
            </a:extLst>
          </a:blip>
          <a:srcRect/>
          <a:stretch>
            <a:fillRect/>
          </a:stretch>
        </p:blipFill>
        <p:spPr>
          <a:xfrm>
            <a:off x="1440941" y="4681009"/>
            <a:ext cx="2019300" cy="1336675"/>
          </a:xfrm>
          <a:noFill/>
        </p:spPr>
      </p:pic>
      <p:pic>
        <p:nvPicPr>
          <p:cNvPr id="74759" name="Picture 12" descr="37461_CH01_AIT011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618216" y="4600788"/>
            <a:ext cx="1828800" cy="161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4760" name="Text Box 13"/>
          <p:cNvSpPr txBox="1">
            <a:spLocks noChangeArrowheads="1"/>
          </p:cNvSpPr>
          <p:nvPr/>
        </p:nvSpPr>
        <p:spPr bwMode="auto">
          <a:xfrm>
            <a:off x="3797478" y="3830287"/>
            <a:ext cx="16414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400" dirty="0"/>
              <a:t>Sorted List</a:t>
            </a:r>
          </a:p>
        </p:txBody>
      </p:sp>
      <p:sp>
        <p:nvSpPr>
          <p:cNvPr id="74761" name="Text Box 14"/>
          <p:cNvSpPr txBox="1">
            <a:spLocks noChangeArrowheads="1"/>
          </p:cNvSpPr>
          <p:nvPr/>
        </p:nvSpPr>
        <p:spPr bwMode="auto">
          <a:xfrm>
            <a:off x="602216" y="4595067"/>
            <a:ext cx="8112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400" dirty="0"/>
              <a:t>Tree</a:t>
            </a:r>
          </a:p>
        </p:txBody>
      </p:sp>
      <p:sp>
        <p:nvSpPr>
          <p:cNvPr id="74762" name="Text Box 15"/>
          <p:cNvSpPr txBox="1">
            <a:spLocks noChangeArrowheads="1"/>
          </p:cNvSpPr>
          <p:nvPr/>
        </p:nvSpPr>
        <p:spPr bwMode="auto">
          <a:xfrm>
            <a:off x="129141" y="1433909"/>
            <a:ext cx="946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400" dirty="0"/>
              <a:t>Stack</a:t>
            </a:r>
          </a:p>
        </p:txBody>
      </p:sp>
      <p:sp>
        <p:nvSpPr>
          <p:cNvPr id="74763" name="Text Box 16"/>
          <p:cNvSpPr txBox="1">
            <a:spLocks noChangeArrowheads="1"/>
          </p:cNvSpPr>
          <p:nvPr/>
        </p:nvSpPr>
        <p:spPr bwMode="auto">
          <a:xfrm>
            <a:off x="4829085" y="2592123"/>
            <a:ext cx="110013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400" dirty="0"/>
              <a:t>Queue</a:t>
            </a:r>
          </a:p>
        </p:txBody>
      </p:sp>
      <p:sp>
        <p:nvSpPr>
          <p:cNvPr id="74764" name="Text Box 17"/>
          <p:cNvSpPr txBox="1">
            <a:spLocks noChangeArrowheads="1"/>
          </p:cNvSpPr>
          <p:nvPr/>
        </p:nvSpPr>
        <p:spPr bwMode="auto">
          <a:xfrm>
            <a:off x="6502249" y="4595067"/>
            <a:ext cx="10318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400" dirty="0"/>
              <a:t>Graph</a:t>
            </a:r>
          </a:p>
        </p:txBody>
      </p:sp>
      <p:pic>
        <p:nvPicPr>
          <p:cNvPr id="13" name="Picture 12" descr="C:\Users\kumars\Desktop\Upload\Chapter 1\9781284098204_CH01_UNNFIGF08.jp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400800" y="1907381"/>
            <a:ext cx="1795770" cy="2035167"/>
          </a:xfrm>
          <a:prstGeom prst="rect">
            <a:avLst/>
          </a:prstGeom>
          <a:noFill/>
          <a:extLst>
            <a:ext uri="{909E8E84-426E-40DD-AFC4-6F175D3DCCD1}">
              <a14:hiddenFill xmlns:a14="http://schemas.microsoft.com/office/drawing/2010/main">
                <a:solidFill>
                  <a:srgbClr val="FFFFFF"/>
                </a:solidFill>
              </a14:hiddenFill>
            </a:ext>
          </a:extLst>
        </p:spPr>
      </p:pic>
      <p:sp>
        <p:nvSpPr>
          <p:cNvPr id="14" name="Text Box 17"/>
          <p:cNvSpPr txBox="1">
            <a:spLocks noChangeArrowheads="1"/>
          </p:cNvSpPr>
          <p:nvPr/>
        </p:nvSpPr>
        <p:spPr bwMode="auto">
          <a:xfrm>
            <a:off x="7525498" y="4003253"/>
            <a:ext cx="78418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400" dirty="0" smtClean="0"/>
              <a:t>Map</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a:xfrm>
            <a:off x="457200" y="274638"/>
            <a:ext cx="8229600" cy="867025"/>
          </a:xfrm>
        </p:spPr>
        <p:txBody>
          <a:bodyPr/>
          <a:lstStyle/>
          <a:p>
            <a:pPr eaLnBrk="1" hangingPunct="1"/>
            <a:r>
              <a:rPr lang="en-US" altLang="en-US" sz="4000" dirty="0" smtClean="0"/>
              <a:t>1.5 Basic Structuring Mechanisms</a:t>
            </a:r>
          </a:p>
        </p:txBody>
      </p:sp>
      <p:sp>
        <p:nvSpPr>
          <p:cNvPr id="76803" name="Rectangle 3"/>
          <p:cNvSpPr>
            <a:spLocks noGrp="1" noChangeArrowheads="1"/>
          </p:cNvSpPr>
          <p:nvPr>
            <p:ph type="body" sz="half" idx="1"/>
          </p:nvPr>
        </p:nvSpPr>
        <p:spPr>
          <a:xfrm>
            <a:off x="571500" y="1268413"/>
            <a:ext cx="8001000" cy="1600200"/>
          </a:xfrm>
        </p:spPr>
        <p:txBody>
          <a:bodyPr/>
          <a:lstStyle/>
          <a:p>
            <a:pPr lvl="1" eaLnBrk="1" hangingPunct="1">
              <a:buFontTx/>
              <a:buNone/>
            </a:pPr>
            <a:endParaRPr lang="en-US" altLang="en-US" sz="2400" smtClean="0"/>
          </a:p>
          <a:p>
            <a:pPr lvl="1" eaLnBrk="1" hangingPunct="1">
              <a:buFontTx/>
              <a:buNone/>
            </a:pPr>
            <a:endParaRPr lang="en-US" altLang="en-US" sz="2400" smtClean="0"/>
          </a:p>
        </p:txBody>
      </p:sp>
      <p:sp>
        <p:nvSpPr>
          <p:cNvPr id="4" name="TextBox 3"/>
          <p:cNvSpPr txBox="1"/>
          <p:nvPr/>
        </p:nvSpPr>
        <p:spPr>
          <a:xfrm>
            <a:off x="723900" y="1371600"/>
            <a:ext cx="7696200" cy="6063198"/>
          </a:xfrm>
          <a:prstGeom prst="rect">
            <a:avLst/>
          </a:prstGeom>
          <a:noFill/>
        </p:spPr>
        <p:txBody>
          <a:bodyPr>
            <a:spAutoFit/>
          </a:bodyPr>
          <a:lstStyle/>
          <a:p>
            <a:pPr marL="285750" indent="-285750" eaLnBrk="1" hangingPunct="1">
              <a:buFont typeface="Arial" panose="020B0604020202020204" pitchFamily="34" charset="0"/>
              <a:buChar char="•"/>
              <a:defRPr/>
            </a:pPr>
            <a:r>
              <a:rPr lang="en-US" sz="2800" dirty="0"/>
              <a:t>All programs and data are held in memory. </a:t>
            </a:r>
          </a:p>
          <a:p>
            <a:pPr marL="285750" indent="-285750" eaLnBrk="1" hangingPunct="1">
              <a:buFont typeface="Arial" panose="020B0604020202020204" pitchFamily="34" charset="0"/>
              <a:buChar char="•"/>
              <a:defRPr/>
            </a:pPr>
            <a:r>
              <a:rPr lang="en-US" sz="2800" dirty="0"/>
              <a:t>Memory consists of a contiguous sequence of addressable words:</a:t>
            </a:r>
          </a:p>
          <a:p>
            <a:pPr eaLnBrk="1" hangingPunct="1">
              <a:defRPr/>
            </a:pPr>
            <a:endParaRPr lang="en-US" sz="2800" dirty="0"/>
          </a:p>
          <a:p>
            <a:pPr eaLnBrk="1" hangingPunct="1">
              <a:defRPr/>
            </a:pPr>
            <a:endParaRPr lang="en-US" sz="2800" dirty="0"/>
          </a:p>
          <a:p>
            <a:pPr eaLnBrk="1" hangingPunct="1">
              <a:defRPr/>
            </a:pPr>
            <a:endParaRPr lang="en-US" sz="2800" dirty="0"/>
          </a:p>
          <a:p>
            <a:pPr eaLnBrk="1" hangingPunct="1">
              <a:defRPr/>
            </a:pPr>
            <a:endParaRPr lang="en-US" sz="2800" dirty="0" smtClean="0"/>
          </a:p>
          <a:p>
            <a:pPr eaLnBrk="1" hangingPunct="1">
              <a:defRPr/>
            </a:pPr>
            <a:endParaRPr lang="en-US" sz="2800" dirty="0"/>
          </a:p>
          <a:p>
            <a:pPr marL="285750" indent="-285750" eaLnBrk="1" hangingPunct="1">
              <a:buFont typeface="Arial" panose="020B0604020202020204" pitchFamily="34" charset="0"/>
              <a:buChar char="•"/>
              <a:defRPr/>
            </a:pPr>
            <a:endParaRPr lang="en-US" sz="2800" dirty="0" smtClean="0"/>
          </a:p>
          <a:p>
            <a:pPr marL="285750" indent="-285750" eaLnBrk="1" hangingPunct="1">
              <a:buFont typeface="Arial" panose="020B0604020202020204" pitchFamily="34" charset="0"/>
              <a:buChar char="•"/>
              <a:defRPr/>
            </a:pPr>
            <a:r>
              <a:rPr lang="en-US" sz="2800" dirty="0" smtClean="0"/>
              <a:t>A </a:t>
            </a:r>
            <a:r>
              <a:rPr lang="en-US" sz="2800" dirty="0"/>
              <a:t>variable in our program corresponds to a memory location.</a:t>
            </a:r>
          </a:p>
          <a:p>
            <a:pPr eaLnBrk="1" hangingPunct="1">
              <a:defRPr/>
            </a:pPr>
            <a:endParaRPr lang="en-US" sz="2800" dirty="0"/>
          </a:p>
          <a:p>
            <a:pPr eaLnBrk="1" hangingPunct="1">
              <a:defRPr/>
            </a:pPr>
            <a:endParaRPr lang="en-US" sz="2800" dirty="0"/>
          </a:p>
          <a:p>
            <a:pPr eaLnBrk="1" hangingPunct="1">
              <a:defRPr/>
            </a:pPr>
            <a:endParaRPr lang="en-US" sz="2400" dirty="0"/>
          </a:p>
        </p:txBody>
      </p:sp>
      <p:pic>
        <p:nvPicPr>
          <p:cNvPr id="5" name="Picture 2" descr="C:\Users\kumars\Desktop\Upload\Chapter 1\9781284098204_CH01_UNNFIGF1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43245" y="2590800"/>
            <a:ext cx="2927518" cy="2362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5"/>
          <p:cNvSpPr>
            <a:spLocks noGrp="1"/>
          </p:cNvSpPr>
          <p:nvPr>
            <p:ph type="title"/>
          </p:nvPr>
        </p:nvSpPr>
        <p:spPr/>
        <p:txBody>
          <a:bodyPr/>
          <a:lstStyle/>
          <a:p>
            <a:r>
              <a:rPr lang="en-US" altLang="en-US" sz="4000" dirty="0" smtClean="0"/>
              <a:t>Direct </a:t>
            </a:r>
            <a:r>
              <a:rPr lang="en-US" altLang="en-US" sz="4000" dirty="0" smtClean="0"/>
              <a:t>Addressing …</a:t>
            </a:r>
            <a:endParaRPr lang="en-US" altLang="en-US" sz="4000" dirty="0" smtClean="0"/>
          </a:p>
        </p:txBody>
      </p:sp>
      <p:sp>
        <p:nvSpPr>
          <p:cNvPr id="78851" name="Content Placeholder 6"/>
          <p:cNvSpPr>
            <a:spLocks noGrp="1"/>
          </p:cNvSpPr>
          <p:nvPr>
            <p:ph idx="1"/>
          </p:nvPr>
        </p:nvSpPr>
        <p:spPr/>
        <p:txBody>
          <a:bodyPr/>
          <a:lstStyle/>
          <a:p>
            <a:r>
              <a:rPr lang="en-US" altLang="en-US" sz="2800" dirty="0" smtClean="0"/>
              <a:t>… is when the </a:t>
            </a:r>
            <a:r>
              <a:rPr lang="en-US" altLang="en-US" sz="2800" dirty="0" smtClean="0"/>
              <a:t>memory location associated with the variable holds the value of the </a:t>
            </a:r>
            <a:r>
              <a:rPr lang="en-US" altLang="en-US" sz="2800" dirty="0" smtClean="0"/>
              <a:t>variable.</a:t>
            </a:r>
            <a:endParaRPr lang="en-US" altLang="en-US" sz="2800" dirty="0" smtClean="0"/>
          </a:p>
          <a:p>
            <a:r>
              <a:rPr lang="en-US" altLang="en-US" sz="2800" dirty="0" smtClean="0"/>
              <a:t>This corresponds </a:t>
            </a:r>
            <a:r>
              <a:rPr lang="en-US" altLang="en-US" sz="2800" dirty="0" smtClean="0"/>
              <a:t>to how primitive variables are used in </a:t>
            </a:r>
            <a:r>
              <a:rPr lang="en-US" altLang="en-US" sz="2800" dirty="0" smtClean="0"/>
              <a:t>Java:</a:t>
            </a:r>
            <a:endParaRPr lang="en-US" altLang="en-US" sz="2800" dirty="0" smtClean="0"/>
          </a:p>
        </p:txBody>
      </p:sp>
      <p:pic>
        <p:nvPicPr>
          <p:cNvPr id="4" name="Picture 2" descr="C:\Users\kumars\Desktop\Upload\Chapter 1\9781284098204_CH01_UNNFIGF1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3657600"/>
            <a:ext cx="5943600" cy="22275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r>
              <a:rPr lang="en-US" altLang="en-US" sz="4000" dirty="0" smtClean="0"/>
              <a:t>Classes and Objects</a:t>
            </a:r>
          </a:p>
        </p:txBody>
      </p:sp>
      <p:sp>
        <p:nvSpPr>
          <p:cNvPr id="10243" name="Rectangle 3"/>
          <p:cNvSpPr>
            <a:spLocks noGrp="1" noChangeArrowheads="1"/>
          </p:cNvSpPr>
          <p:nvPr>
            <p:ph type="body" idx="1"/>
          </p:nvPr>
        </p:nvSpPr>
        <p:spPr>
          <a:xfrm>
            <a:off x="478766" y="1752600"/>
            <a:ext cx="8229600" cy="4525963"/>
          </a:xfrm>
        </p:spPr>
        <p:txBody>
          <a:bodyPr/>
          <a:lstStyle/>
          <a:p>
            <a:pPr eaLnBrk="1" hangingPunct="1"/>
            <a:r>
              <a:rPr lang="en-US" altLang="en-US" sz="2800" dirty="0" smtClean="0"/>
              <a:t>An object is an instantiation of a class.</a:t>
            </a:r>
          </a:p>
          <a:p>
            <a:pPr eaLnBrk="1" hangingPunct="1"/>
            <a:r>
              <a:rPr lang="en-US" altLang="en-US" sz="2800" dirty="0" smtClean="0"/>
              <a:t>Alternately, a class defines the structure of its objects.</a:t>
            </a:r>
          </a:p>
          <a:p>
            <a:pPr eaLnBrk="1" hangingPunct="1"/>
            <a:r>
              <a:rPr lang="en-US" altLang="en-US" sz="2800" dirty="0" smtClean="0"/>
              <a:t>A class definition includes variables (data) and methods (actions) that determine the behavior of an object.</a:t>
            </a:r>
          </a:p>
          <a:p>
            <a:pPr eaLnBrk="1" hangingPunct="1"/>
            <a:r>
              <a:rPr lang="en-US" altLang="en-US" sz="2800" dirty="0" smtClean="0"/>
              <a:t>Example: the </a:t>
            </a:r>
            <a:r>
              <a:rPr lang="en-US" altLang="en-US" sz="2800" dirty="0" smtClean="0">
                <a:latin typeface="Courier New" panose="02070309020205020404" pitchFamily="49" charset="0"/>
                <a:cs typeface="Courier New" panose="02070309020205020404" pitchFamily="49" charset="0"/>
              </a:rPr>
              <a:t>Date</a:t>
            </a:r>
            <a:r>
              <a:rPr lang="en-US" altLang="en-US" sz="2800" dirty="0" smtClean="0"/>
              <a:t> class (next slide)</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1" presetClass="entr" presetSubtype="0" fill="hold" nodeType="clickEffect">
                                  <p:stCondLst>
                                    <p:cond delay="0"/>
                                  </p:stCondLst>
                                  <p:childTnLst>
                                    <p:set>
                                      <p:cBhvr>
                                        <p:cTn id="6" dur="1" fill="hold">
                                          <p:stCondLst>
                                            <p:cond delay="0"/>
                                          </p:stCondLst>
                                        </p:cTn>
                                        <p:tgtEl>
                                          <p:spTgt spid="10243">
                                            <p:txEl>
                                              <p:pRg st="3" end="3"/>
                                            </p:txEl>
                                          </p:spTgt>
                                        </p:tgtEl>
                                        <p:attrNameLst>
                                          <p:attrName>style.visibility</p:attrName>
                                        </p:attrNameLst>
                                      </p:cBhvr>
                                      <p:to>
                                        <p:strVal val="visible"/>
                                      </p:to>
                                    </p:set>
                                    <p:anim calcmode="lin" valueType="num">
                                      <p:cBhvr>
                                        <p:cTn id="7" dur="1000" fill="hold"/>
                                        <p:tgtEl>
                                          <p:spTgt spid="10243">
                                            <p:txEl>
                                              <p:pRg st="3" end="3"/>
                                            </p:txEl>
                                          </p:spTgt>
                                        </p:tgtEl>
                                        <p:attrNameLst>
                                          <p:attrName>ppt_w</p:attrName>
                                        </p:attrNameLst>
                                      </p:cBhvr>
                                      <p:tavLst>
                                        <p:tav tm="0">
                                          <p:val>
                                            <p:fltVal val="0"/>
                                          </p:val>
                                        </p:tav>
                                        <p:tav tm="100000">
                                          <p:val>
                                            <p:strVal val="#ppt_w"/>
                                          </p:val>
                                        </p:tav>
                                      </p:tavLst>
                                    </p:anim>
                                    <p:anim calcmode="lin" valueType="num">
                                      <p:cBhvr>
                                        <p:cTn id="8" dur="1000" fill="hold"/>
                                        <p:tgtEl>
                                          <p:spTgt spid="10243">
                                            <p:txEl>
                                              <p:pRg st="3" end="3"/>
                                            </p:txEl>
                                          </p:spTgt>
                                        </p:tgtEl>
                                        <p:attrNameLst>
                                          <p:attrName>ppt_h</p:attrName>
                                        </p:attrNameLst>
                                      </p:cBhvr>
                                      <p:tavLst>
                                        <p:tav tm="0">
                                          <p:val>
                                            <p:fltVal val="0"/>
                                          </p:val>
                                        </p:tav>
                                        <p:tav tm="100000">
                                          <p:val>
                                            <p:strVal val="#ppt_h"/>
                                          </p:val>
                                        </p:tav>
                                      </p:tavLst>
                                    </p:anim>
                                    <p:anim calcmode="lin" valueType="num">
                                      <p:cBhvr>
                                        <p:cTn id="9" dur="1000" fill="hold"/>
                                        <p:tgtEl>
                                          <p:spTgt spid="10243">
                                            <p:txEl>
                                              <p:pRg st="3" end="3"/>
                                            </p:txEl>
                                          </p:spTgt>
                                        </p:tgtEl>
                                        <p:attrNameLst>
                                          <p:attrName>style.rotation</p:attrName>
                                        </p:attrNameLst>
                                      </p:cBhvr>
                                      <p:tavLst>
                                        <p:tav tm="0">
                                          <p:val>
                                            <p:fltVal val="90"/>
                                          </p:val>
                                        </p:tav>
                                        <p:tav tm="100000">
                                          <p:val>
                                            <p:fltVal val="0"/>
                                          </p:val>
                                        </p:tav>
                                      </p:tavLst>
                                    </p:anim>
                                    <p:animEffect transition="in" filter="fade">
                                      <p:cBhvr>
                                        <p:cTn id="10" dur="1000"/>
                                        <p:tgtEl>
                                          <p:spTgt spid="1024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5"/>
          <p:cNvSpPr>
            <a:spLocks noGrp="1"/>
          </p:cNvSpPr>
          <p:nvPr>
            <p:ph type="title"/>
          </p:nvPr>
        </p:nvSpPr>
        <p:spPr>
          <a:xfrm>
            <a:off x="457200" y="274638"/>
            <a:ext cx="8229600" cy="944562"/>
          </a:xfrm>
        </p:spPr>
        <p:txBody>
          <a:bodyPr/>
          <a:lstStyle/>
          <a:p>
            <a:r>
              <a:rPr lang="en-US" altLang="en-US" sz="4000" dirty="0" smtClean="0"/>
              <a:t>Indirect </a:t>
            </a:r>
            <a:r>
              <a:rPr lang="en-US" altLang="en-US" sz="4000" dirty="0" smtClean="0"/>
              <a:t>Addressing …</a:t>
            </a:r>
            <a:endParaRPr lang="en-US" altLang="en-US" sz="4000" dirty="0" smtClean="0"/>
          </a:p>
        </p:txBody>
      </p:sp>
      <p:sp>
        <p:nvSpPr>
          <p:cNvPr id="79875" name="Content Placeholder 6"/>
          <p:cNvSpPr>
            <a:spLocks noGrp="1"/>
          </p:cNvSpPr>
          <p:nvPr>
            <p:ph idx="1"/>
          </p:nvPr>
        </p:nvSpPr>
        <p:spPr>
          <a:xfrm>
            <a:off x="457200" y="1295400"/>
            <a:ext cx="3429000" cy="4525963"/>
          </a:xfrm>
        </p:spPr>
        <p:txBody>
          <a:bodyPr/>
          <a:lstStyle/>
          <a:p>
            <a:r>
              <a:rPr lang="en-US" altLang="en-US" sz="2400" dirty="0" smtClean="0"/>
              <a:t>… is when the </a:t>
            </a:r>
            <a:r>
              <a:rPr lang="en-US" altLang="en-US" sz="2400" dirty="0" smtClean="0"/>
              <a:t>memory location associated with the variable holds the address of the location </a:t>
            </a:r>
            <a:r>
              <a:rPr lang="en-US" altLang="en-US" sz="2400" dirty="0" smtClean="0"/>
              <a:t>that </a:t>
            </a:r>
            <a:r>
              <a:rPr lang="en-US" altLang="en-US" sz="2400" dirty="0" smtClean="0"/>
              <a:t>holds the value of the </a:t>
            </a:r>
            <a:r>
              <a:rPr lang="en-US" altLang="en-US" sz="2400" dirty="0" smtClean="0"/>
              <a:t>variable.</a:t>
            </a:r>
            <a:endParaRPr lang="en-US" altLang="en-US" sz="2400" dirty="0" smtClean="0"/>
          </a:p>
          <a:p>
            <a:r>
              <a:rPr lang="en-US" altLang="en-US" sz="2400" dirty="0" smtClean="0"/>
              <a:t>This corresponds to </a:t>
            </a:r>
            <a:r>
              <a:rPr lang="en-US" altLang="en-US" sz="2400" dirty="0" smtClean="0"/>
              <a:t>how reference variables (objects) are used in </a:t>
            </a:r>
            <a:r>
              <a:rPr lang="en-US" altLang="en-US" sz="2400" dirty="0" smtClean="0"/>
              <a:t>Java</a:t>
            </a:r>
            <a:endParaRPr lang="en-US" altLang="en-US" sz="2400" dirty="0" smtClean="0"/>
          </a:p>
        </p:txBody>
      </p:sp>
      <p:pic>
        <p:nvPicPr>
          <p:cNvPr id="4" name="Picture 2" descr="C:\Users\kumars\Desktop\Upload\Chapter 1\9781284098204_CH01_UNNFIGF1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0" y="1371600"/>
            <a:ext cx="4776476" cy="3962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3"/>
          <p:cNvSpPr>
            <a:spLocks noGrp="1" noChangeArrowheads="1"/>
          </p:cNvSpPr>
          <p:nvPr>
            <p:ph type="body" sz="half" idx="1"/>
          </p:nvPr>
        </p:nvSpPr>
        <p:spPr>
          <a:xfrm>
            <a:off x="457200" y="1600200"/>
            <a:ext cx="8001000" cy="1600200"/>
          </a:xfrm>
        </p:spPr>
        <p:txBody>
          <a:bodyPr/>
          <a:lstStyle/>
          <a:p>
            <a:pPr marL="0" indent="0" eaLnBrk="1" hangingPunct="1">
              <a:buFontTx/>
              <a:buNone/>
            </a:pPr>
            <a:r>
              <a:rPr lang="en-US" altLang="en-US" sz="2800" dirty="0" smtClean="0"/>
              <a:t>There are two basic structuring mechanisms provided in Java (and many other high level languages)</a:t>
            </a:r>
          </a:p>
          <a:p>
            <a:pPr lvl="1" eaLnBrk="1" hangingPunct="1">
              <a:buFontTx/>
              <a:buNone/>
            </a:pPr>
            <a:endParaRPr lang="en-US" altLang="en-US" sz="2400" dirty="0" smtClean="0"/>
          </a:p>
          <a:p>
            <a:pPr lvl="1" eaLnBrk="1" hangingPunct="1">
              <a:buFontTx/>
              <a:buNone/>
            </a:pPr>
            <a:endParaRPr lang="en-US" altLang="en-US" sz="2400" dirty="0" smtClean="0"/>
          </a:p>
        </p:txBody>
      </p:sp>
      <p:pic>
        <p:nvPicPr>
          <p:cNvPr id="80899" name="Picture 4" descr="37461_CH01_AIT0111"/>
          <p:cNvPicPr>
            <a:picLocks noGrp="1" noChangeAspect="1" noChangeArrowheads="1"/>
          </p:cNvPicPr>
          <p:nvPr>
            <p:ph sz="quarter" idx="2"/>
          </p:nvPr>
        </p:nvPicPr>
        <p:blipFill>
          <a:blip r:embed="rId3">
            <a:extLst>
              <a:ext uri="{28A0092B-C50C-407E-A947-70E740481C1C}">
                <a14:useLocalDpi xmlns:a14="http://schemas.microsoft.com/office/drawing/2010/main" val="0"/>
              </a:ext>
            </a:extLst>
          </a:blip>
          <a:srcRect/>
          <a:stretch>
            <a:fillRect/>
          </a:stretch>
        </p:blipFill>
        <p:spPr>
          <a:xfrm>
            <a:off x="762000" y="4191000"/>
            <a:ext cx="3352800" cy="1412875"/>
          </a:xfrm>
          <a:noFill/>
        </p:spPr>
      </p:pic>
      <p:sp>
        <p:nvSpPr>
          <p:cNvPr id="80900" name="Text Box 7"/>
          <p:cNvSpPr txBox="1">
            <a:spLocks noChangeArrowheads="1"/>
          </p:cNvSpPr>
          <p:nvPr/>
        </p:nvSpPr>
        <p:spPr bwMode="auto">
          <a:xfrm>
            <a:off x="914400" y="3200400"/>
            <a:ext cx="17446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400"/>
              <a:t>References</a:t>
            </a:r>
          </a:p>
        </p:txBody>
      </p:sp>
      <p:pic>
        <p:nvPicPr>
          <p:cNvPr id="80901" name="Picture 8" descr="37461_CH01_FIG0108"/>
          <p:cNvPicPr>
            <a:picLocks noGrp="1" noChangeAspect="1" noChangeArrowheads="1"/>
          </p:cNvPicPr>
          <p:nvPr>
            <p:ph sz="quarter" idx="3"/>
          </p:nvPr>
        </p:nvPicPr>
        <p:blipFill>
          <a:blip r:embed="rId4">
            <a:extLst>
              <a:ext uri="{28A0092B-C50C-407E-A947-70E740481C1C}">
                <a14:useLocalDpi xmlns:a14="http://schemas.microsoft.com/office/drawing/2010/main" val="0"/>
              </a:ext>
            </a:extLst>
          </a:blip>
          <a:srcRect/>
          <a:stretch>
            <a:fillRect/>
          </a:stretch>
        </p:blipFill>
        <p:spPr>
          <a:xfrm>
            <a:off x="4953000" y="3513138"/>
            <a:ext cx="3276600" cy="2811462"/>
          </a:xfrm>
          <a:noFill/>
        </p:spPr>
      </p:pic>
      <p:sp>
        <p:nvSpPr>
          <p:cNvPr id="80902" name="Text Box 10"/>
          <p:cNvSpPr txBox="1">
            <a:spLocks noChangeArrowheads="1"/>
          </p:cNvSpPr>
          <p:nvPr/>
        </p:nvSpPr>
        <p:spPr bwMode="auto">
          <a:xfrm>
            <a:off x="4876800" y="2971800"/>
            <a:ext cx="10652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400"/>
              <a:t>Arrays</a:t>
            </a:r>
          </a:p>
        </p:txBody>
      </p:sp>
      <p:sp>
        <p:nvSpPr>
          <p:cNvPr id="80903" name="Rectangle 2"/>
          <p:cNvSpPr>
            <a:spLocks noGrp="1" noChangeArrowheads="1"/>
          </p:cNvSpPr>
          <p:nvPr>
            <p:ph type="title"/>
          </p:nvPr>
        </p:nvSpPr>
        <p:spPr/>
        <p:txBody>
          <a:bodyPr/>
          <a:lstStyle/>
          <a:p>
            <a:pPr eaLnBrk="1" hangingPunct="1"/>
            <a:r>
              <a:rPr lang="en-US" altLang="en-US" dirty="0" smtClean="0"/>
              <a:t>The Two Basic Structuring </a:t>
            </a:r>
            <a:r>
              <a:rPr lang="en-US" altLang="en-US" sz="4000" dirty="0" smtClean="0"/>
              <a:t>Mechanisms</a:t>
            </a:r>
            <a:endParaRPr lang="en-US" altLang="en-US" dirty="0" smtClean="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pPr eaLnBrk="1" hangingPunct="1"/>
            <a:r>
              <a:rPr lang="en-US" altLang="en-US" sz="4000" dirty="0" smtClean="0"/>
              <a:t>References</a:t>
            </a:r>
            <a:endParaRPr lang="en-US" altLang="en-US" dirty="0" smtClean="0"/>
          </a:p>
        </p:txBody>
      </p:sp>
      <p:sp>
        <p:nvSpPr>
          <p:cNvPr id="82947" name="Rectangle 3"/>
          <p:cNvSpPr>
            <a:spLocks noGrp="1" noChangeArrowheads="1"/>
          </p:cNvSpPr>
          <p:nvPr>
            <p:ph type="body" idx="1"/>
          </p:nvPr>
        </p:nvSpPr>
        <p:spPr/>
        <p:txBody>
          <a:bodyPr/>
          <a:lstStyle/>
          <a:p>
            <a:pPr eaLnBrk="1" hangingPunct="1">
              <a:lnSpc>
                <a:spcPct val="90000"/>
              </a:lnSpc>
            </a:pPr>
            <a:r>
              <a:rPr lang="en-US" altLang="en-US" sz="2800" dirty="0" smtClean="0"/>
              <a:t>Are memory addresses (use indirect addressing)</a:t>
            </a:r>
          </a:p>
          <a:p>
            <a:pPr eaLnBrk="1" hangingPunct="1">
              <a:lnSpc>
                <a:spcPct val="90000"/>
              </a:lnSpc>
            </a:pPr>
            <a:r>
              <a:rPr lang="en-US" altLang="en-US" sz="2800" dirty="0" smtClean="0"/>
              <a:t>Sometimes referred to as </a:t>
            </a:r>
            <a:r>
              <a:rPr lang="en-US" altLang="en-US" sz="2800" i="1" dirty="0" smtClean="0"/>
              <a:t>links</a:t>
            </a:r>
            <a:r>
              <a:rPr lang="en-US" altLang="en-US" sz="2800" dirty="0" smtClean="0"/>
              <a:t>, </a:t>
            </a:r>
            <a:r>
              <a:rPr lang="en-US" altLang="en-US" sz="2800" i="1" dirty="0" smtClean="0"/>
              <a:t>addresses</a:t>
            </a:r>
            <a:r>
              <a:rPr lang="en-US" altLang="en-US" sz="2800" dirty="0" smtClean="0"/>
              <a:t>, or </a:t>
            </a:r>
            <a:r>
              <a:rPr lang="en-US" altLang="en-US" sz="2800" i="1" dirty="0" smtClean="0"/>
              <a:t>pointers</a:t>
            </a:r>
            <a:r>
              <a:rPr lang="en-US" altLang="en-US" sz="2800" dirty="0" smtClean="0"/>
              <a:t> </a:t>
            </a:r>
          </a:p>
          <a:p>
            <a:pPr eaLnBrk="1" hangingPunct="1">
              <a:lnSpc>
                <a:spcPct val="90000"/>
              </a:lnSpc>
            </a:pPr>
            <a:r>
              <a:rPr lang="en-US" altLang="en-US" sz="2800" dirty="0" smtClean="0"/>
              <a:t>Java uses the reserved word </a:t>
            </a:r>
            <a:r>
              <a:rPr lang="en-US" altLang="en-US" sz="2800" b="1" dirty="0" smtClean="0">
                <a:latin typeface="Courier New" panose="02070309020205020404" pitchFamily="49" charset="0"/>
              </a:rPr>
              <a:t>null</a:t>
            </a:r>
            <a:r>
              <a:rPr lang="en-US" altLang="en-US" sz="2800" dirty="0" smtClean="0"/>
              <a:t> to indicate an “absence of reference” </a:t>
            </a:r>
          </a:p>
          <a:p>
            <a:pPr eaLnBrk="1" hangingPunct="1">
              <a:lnSpc>
                <a:spcPct val="90000"/>
              </a:lnSpc>
            </a:pPr>
            <a:r>
              <a:rPr lang="en-US" altLang="en-US" sz="2800" dirty="0" smtClean="0"/>
              <a:t>A variable of a reference (non-primitive) type holds the address of the memory location that holds the value of the variable, rather than the value itself.</a:t>
            </a:r>
          </a:p>
          <a:p>
            <a:pPr eaLnBrk="1" hangingPunct="1">
              <a:lnSpc>
                <a:spcPct val="90000"/>
              </a:lnSpc>
            </a:pPr>
            <a:r>
              <a:rPr lang="en-US" altLang="en-US" sz="2800" dirty="0" smtClean="0"/>
              <a:t>This has several ramifications …</a:t>
            </a:r>
          </a:p>
          <a:p>
            <a:pPr eaLnBrk="1" hangingPunct="1">
              <a:lnSpc>
                <a:spcPct val="90000"/>
              </a:lnSpc>
            </a:pPr>
            <a:endParaRPr lang="en-US" altLang="en-US" sz="2800" dirty="0" smtClean="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p:txBody>
          <a:bodyPr/>
          <a:lstStyle/>
          <a:p>
            <a:pPr eaLnBrk="1" hangingPunct="1"/>
            <a:r>
              <a:rPr lang="en-US" altLang="en-US" sz="4000" dirty="0" smtClean="0"/>
              <a:t>Assignment</a:t>
            </a:r>
            <a:r>
              <a:rPr lang="en-US" altLang="en-US" dirty="0" smtClean="0"/>
              <a:t> Statements</a:t>
            </a:r>
          </a:p>
        </p:txBody>
      </p:sp>
      <p:pic>
        <p:nvPicPr>
          <p:cNvPr id="84995" name="Picture 5" descr="37461_CH01_FIG0105"/>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685800" y="1549400"/>
            <a:ext cx="7696200" cy="4673600"/>
          </a:xfrm>
          <a:noFill/>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ChangeArrowheads="1"/>
          </p:cNvSpPr>
          <p:nvPr>
            <p:ph type="title"/>
          </p:nvPr>
        </p:nvSpPr>
        <p:spPr/>
        <p:txBody>
          <a:bodyPr/>
          <a:lstStyle/>
          <a:p>
            <a:pPr eaLnBrk="1" hangingPunct="1"/>
            <a:r>
              <a:rPr lang="en-US" altLang="en-US" dirty="0" smtClean="0"/>
              <a:t>Be </a:t>
            </a:r>
            <a:r>
              <a:rPr lang="en-US" altLang="en-US" sz="4000" dirty="0" smtClean="0"/>
              <a:t>aware</a:t>
            </a:r>
            <a:r>
              <a:rPr lang="en-US" altLang="en-US" dirty="0" smtClean="0"/>
              <a:t> of aliases</a:t>
            </a:r>
          </a:p>
        </p:txBody>
      </p:sp>
      <p:pic>
        <p:nvPicPr>
          <p:cNvPr id="87043" name="Picture 5" descr="37461_CH01_FIG0106"/>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1524000" y="1665288"/>
            <a:ext cx="5943600" cy="4510087"/>
          </a:xfrm>
          <a:noFill/>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p:txBody>
          <a:bodyPr/>
          <a:lstStyle/>
          <a:p>
            <a:pPr eaLnBrk="1" hangingPunct="1"/>
            <a:r>
              <a:rPr lang="en-US" altLang="en-US" sz="4000" dirty="0" smtClean="0"/>
              <a:t>Comparison</a:t>
            </a:r>
            <a:r>
              <a:rPr lang="en-US" altLang="en-US" dirty="0" smtClean="0"/>
              <a:t> Statements</a:t>
            </a:r>
          </a:p>
        </p:txBody>
      </p:sp>
      <p:pic>
        <p:nvPicPr>
          <p:cNvPr id="89091" name="Picture 5" descr="37461_CH01_FIG0107"/>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914400" y="1447800"/>
            <a:ext cx="7010400" cy="4876800"/>
          </a:xfrm>
          <a:noFill/>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title"/>
          </p:nvPr>
        </p:nvSpPr>
        <p:spPr/>
        <p:txBody>
          <a:bodyPr/>
          <a:lstStyle/>
          <a:p>
            <a:pPr eaLnBrk="1" hangingPunct="1"/>
            <a:r>
              <a:rPr lang="en-US" altLang="en-US" sz="4000" dirty="0" smtClean="0"/>
              <a:t>Garbage</a:t>
            </a:r>
            <a:r>
              <a:rPr lang="en-US" altLang="en-US" dirty="0" smtClean="0"/>
              <a:t> Management</a:t>
            </a:r>
          </a:p>
        </p:txBody>
      </p:sp>
      <p:sp>
        <p:nvSpPr>
          <p:cNvPr id="91139" name="Rectangle 3"/>
          <p:cNvSpPr>
            <a:spLocks noGrp="1" noChangeArrowheads="1"/>
          </p:cNvSpPr>
          <p:nvPr>
            <p:ph type="body" idx="1"/>
          </p:nvPr>
        </p:nvSpPr>
        <p:spPr>
          <a:xfrm>
            <a:off x="457200" y="1752600"/>
            <a:ext cx="8229600" cy="4525963"/>
          </a:xfrm>
        </p:spPr>
        <p:txBody>
          <a:bodyPr/>
          <a:lstStyle/>
          <a:p>
            <a:pPr eaLnBrk="1" hangingPunct="1">
              <a:lnSpc>
                <a:spcPct val="80000"/>
              </a:lnSpc>
            </a:pPr>
            <a:r>
              <a:rPr lang="en-US" altLang="en-US" sz="2800" b="1" dirty="0" smtClean="0"/>
              <a:t>Garbage</a:t>
            </a:r>
            <a:r>
              <a:rPr lang="en-US" altLang="en-US" sz="2800" dirty="0" smtClean="0"/>
              <a:t>  The set of currently unreachable objects</a:t>
            </a:r>
            <a:endParaRPr lang="en-US" altLang="en-US" sz="2800" b="1" dirty="0" smtClean="0"/>
          </a:p>
          <a:p>
            <a:pPr eaLnBrk="1" hangingPunct="1">
              <a:lnSpc>
                <a:spcPct val="80000"/>
              </a:lnSpc>
            </a:pPr>
            <a:r>
              <a:rPr lang="en-US" altLang="en-US" sz="2800" b="1" dirty="0" smtClean="0"/>
              <a:t>Garbage collection</a:t>
            </a:r>
            <a:r>
              <a:rPr lang="en-US" altLang="en-US" sz="2800" dirty="0" smtClean="0"/>
              <a:t>  The process of finding all unreachable objects and deallocating their storage space</a:t>
            </a:r>
            <a:endParaRPr lang="en-US" altLang="en-US" sz="2800" b="1" dirty="0" smtClean="0"/>
          </a:p>
          <a:p>
            <a:pPr eaLnBrk="1" hangingPunct="1">
              <a:lnSpc>
                <a:spcPct val="80000"/>
              </a:lnSpc>
            </a:pPr>
            <a:r>
              <a:rPr lang="en-US" altLang="en-US" sz="2800" b="1" dirty="0" smtClean="0"/>
              <a:t>Deallocate</a:t>
            </a:r>
            <a:r>
              <a:rPr lang="en-US" altLang="en-US" sz="2800" dirty="0" smtClean="0"/>
              <a:t>  To return the storage space for an object to the pool of free memory so that it can be reallocated to new objects</a:t>
            </a:r>
            <a:endParaRPr lang="en-US" altLang="en-US" sz="2800" b="1" dirty="0" smtClean="0"/>
          </a:p>
          <a:p>
            <a:pPr eaLnBrk="1" hangingPunct="1">
              <a:lnSpc>
                <a:spcPct val="80000"/>
              </a:lnSpc>
            </a:pPr>
            <a:r>
              <a:rPr lang="en-US" altLang="en-US" sz="2800" b="1" dirty="0" smtClean="0"/>
              <a:t>Dynamic memory management</a:t>
            </a:r>
            <a:r>
              <a:rPr lang="en-US" altLang="en-US" sz="2800" dirty="0" smtClean="0"/>
              <a:t>   The allocation and deallocation of storage space as needed while an application is executing</a:t>
            </a: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ChangeArrowheads="1"/>
          </p:cNvSpPr>
          <p:nvPr>
            <p:ph type="title"/>
          </p:nvPr>
        </p:nvSpPr>
        <p:spPr/>
        <p:txBody>
          <a:bodyPr/>
          <a:lstStyle/>
          <a:p>
            <a:pPr eaLnBrk="1" hangingPunct="1"/>
            <a:r>
              <a:rPr lang="en-US" altLang="en-US" sz="4000" dirty="0" smtClean="0"/>
              <a:t>Arrays</a:t>
            </a:r>
            <a:endParaRPr lang="en-US" altLang="en-US" dirty="0" smtClean="0"/>
          </a:p>
        </p:txBody>
      </p:sp>
      <p:sp>
        <p:nvSpPr>
          <p:cNvPr id="93187" name="Rectangle 3"/>
          <p:cNvSpPr>
            <a:spLocks noGrp="1" noChangeArrowheads="1"/>
          </p:cNvSpPr>
          <p:nvPr>
            <p:ph type="body" idx="1"/>
          </p:nvPr>
        </p:nvSpPr>
        <p:spPr/>
        <p:txBody>
          <a:bodyPr/>
          <a:lstStyle/>
          <a:p>
            <a:pPr eaLnBrk="1" hangingPunct="1">
              <a:lnSpc>
                <a:spcPct val="90000"/>
              </a:lnSpc>
            </a:pPr>
            <a:r>
              <a:rPr lang="en-US" altLang="en-US" sz="2800" dirty="0" smtClean="0"/>
              <a:t>We assume students are already familiar with arrays. The subsection on pages </a:t>
            </a:r>
            <a:r>
              <a:rPr lang="en-US" altLang="en-US" sz="2800" dirty="0" smtClean="0"/>
              <a:t>38 </a:t>
            </a:r>
            <a:r>
              <a:rPr lang="en-US" altLang="en-US" sz="2800" dirty="0" smtClean="0"/>
              <a:t>to </a:t>
            </a:r>
            <a:r>
              <a:rPr lang="en-US" altLang="en-US" sz="2800" dirty="0" smtClean="0"/>
              <a:t>43 </a:t>
            </a:r>
            <a:r>
              <a:rPr lang="en-US" altLang="en-US" sz="2800" dirty="0" smtClean="0"/>
              <a:t>reviews some of the subtle aspects of using arrays in Java:</a:t>
            </a:r>
          </a:p>
          <a:p>
            <a:pPr lvl="1" eaLnBrk="1" hangingPunct="1">
              <a:lnSpc>
                <a:spcPct val="90000"/>
              </a:lnSpc>
            </a:pPr>
            <a:r>
              <a:rPr lang="en-US" altLang="en-US" sz="2400" dirty="0" smtClean="0"/>
              <a:t>they are handled “by reference”</a:t>
            </a:r>
          </a:p>
          <a:p>
            <a:pPr lvl="1" eaLnBrk="1" hangingPunct="1">
              <a:lnSpc>
                <a:spcPct val="90000"/>
              </a:lnSpc>
            </a:pPr>
            <a:r>
              <a:rPr lang="en-US" altLang="en-US" sz="2400" dirty="0" smtClean="0"/>
              <a:t>they must be instantiated</a:t>
            </a:r>
          </a:p>
          <a:p>
            <a:pPr lvl="1" eaLnBrk="1" hangingPunct="1">
              <a:lnSpc>
                <a:spcPct val="90000"/>
              </a:lnSpc>
            </a:pPr>
            <a:r>
              <a:rPr lang="en-US" altLang="en-US" sz="2400" dirty="0" smtClean="0"/>
              <a:t>initialization lists are supported</a:t>
            </a:r>
          </a:p>
          <a:p>
            <a:pPr lvl="1" eaLnBrk="1" hangingPunct="1">
              <a:lnSpc>
                <a:spcPct val="90000"/>
              </a:lnSpc>
            </a:pPr>
            <a:r>
              <a:rPr lang="en-US" altLang="en-US" sz="2400" dirty="0" smtClean="0"/>
              <a:t>you can use arrays of objects</a:t>
            </a:r>
          </a:p>
          <a:p>
            <a:pPr lvl="1" eaLnBrk="1" hangingPunct="1">
              <a:lnSpc>
                <a:spcPct val="90000"/>
              </a:lnSpc>
            </a:pPr>
            <a:r>
              <a:rPr lang="en-US" altLang="en-US" sz="2400" dirty="0" smtClean="0"/>
              <a:t>you can use multi-dimensional arrays</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pPr eaLnBrk="1" hangingPunct="1"/>
            <a:r>
              <a:rPr lang="en-US" altLang="en-US" sz="4000" dirty="0" smtClean="0"/>
              <a:t>1.6 Comparing Algorithms: </a:t>
            </a:r>
            <a:br>
              <a:rPr lang="en-US" altLang="en-US" sz="4000" dirty="0" smtClean="0"/>
            </a:br>
            <a:r>
              <a:rPr lang="en-US" altLang="en-US" sz="4000" dirty="0" smtClean="0"/>
              <a:t>Order of Growth Analysis </a:t>
            </a:r>
          </a:p>
        </p:txBody>
      </p:sp>
      <p:sp>
        <p:nvSpPr>
          <p:cNvPr id="95235" name="Rectangle 3"/>
          <p:cNvSpPr>
            <a:spLocks noGrp="1" noChangeArrowheads="1"/>
          </p:cNvSpPr>
          <p:nvPr>
            <p:ph type="body" sz="half" idx="1"/>
          </p:nvPr>
        </p:nvSpPr>
        <p:spPr>
          <a:xfrm>
            <a:off x="457200" y="1600200"/>
            <a:ext cx="8001000" cy="1066800"/>
          </a:xfrm>
        </p:spPr>
        <p:txBody>
          <a:bodyPr/>
          <a:lstStyle/>
          <a:p>
            <a:pPr eaLnBrk="1" hangingPunct="1"/>
            <a:endParaRPr lang="en-US" altLang="en-US" sz="2800" smtClean="0"/>
          </a:p>
          <a:p>
            <a:pPr eaLnBrk="1" hangingPunct="1"/>
            <a:endParaRPr lang="en-US" altLang="en-US" sz="2800" smtClean="0"/>
          </a:p>
          <a:p>
            <a:pPr eaLnBrk="1" hangingPunct="1"/>
            <a:endParaRPr lang="en-US" altLang="en-US" sz="2800" smtClean="0"/>
          </a:p>
        </p:txBody>
      </p:sp>
      <p:sp>
        <p:nvSpPr>
          <p:cNvPr id="95236" name="Content Placeholder 1"/>
          <p:cNvSpPr>
            <a:spLocks noGrp="1"/>
          </p:cNvSpPr>
          <p:nvPr>
            <p:ph sz="half" idx="2"/>
          </p:nvPr>
        </p:nvSpPr>
        <p:spPr>
          <a:xfrm>
            <a:off x="228600" y="1828800"/>
            <a:ext cx="8458200" cy="4038600"/>
          </a:xfrm>
        </p:spPr>
        <p:txBody>
          <a:bodyPr/>
          <a:lstStyle/>
          <a:p>
            <a:r>
              <a:rPr lang="en-US" altLang="en-US" sz="2800" dirty="0" smtClean="0"/>
              <a:t>Alice: “I’m thinking of a number between 1 and 1,000.”</a:t>
            </a:r>
          </a:p>
          <a:p>
            <a:r>
              <a:rPr lang="en-US" altLang="en-US" sz="2800" dirty="0" smtClean="0"/>
              <a:t>Bob: “Is it 1?”</a:t>
            </a:r>
          </a:p>
          <a:p>
            <a:r>
              <a:rPr lang="en-US" altLang="en-US" sz="2800" dirty="0" smtClean="0"/>
              <a:t>Alice: “No . . . it’s higher.”</a:t>
            </a:r>
          </a:p>
          <a:p>
            <a:r>
              <a:rPr lang="en-US" altLang="en-US" sz="2800" dirty="0" smtClean="0"/>
              <a:t>Bob: “Is it 2?”</a:t>
            </a:r>
          </a:p>
          <a:p>
            <a:r>
              <a:rPr lang="en-US" altLang="en-US" sz="2800" dirty="0" smtClean="0"/>
              <a:t>Alice: “No . . . it’s higher.”</a:t>
            </a:r>
          </a:p>
          <a:p>
            <a:r>
              <a:rPr lang="en-US" altLang="en-US" sz="2800" dirty="0" smtClean="0"/>
              <a:t>Bob: “Is it 3?”</a:t>
            </a:r>
          </a:p>
          <a:p>
            <a:r>
              <a:rPr lang="en-US" altLang="en-US" sz="2800" dirty="0" smtClean="0"/>
              <a:t>Alice: rolls her eyes . . .</a:t>
            </a:r>
          </a:p>
        </p:txBody>
      </p:sp>
      <p:sp>
        <p:nvSpPr>
          <p:cNvPr id="95237" name="TextBox 2"/>
          <p:cNvSpPr txBox="1">
            <a:spLocks noChangeArrowheads="1"/>
          </p:cNvSpPr>
          <p:nvPr/>
        </p:nvSpPr>
        <p:spPr bwMode="auto">
          <a:xfrm rot="952298">
            <a:off x="5899150" y="3155950"/>
            <a:ext cx="2971800" cy="138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800" b="1" dirty="0">
                <a:solidFill>
                  <a:srgbClr val="FF0000"/>
                </a:solidFill>
              </a:rPr>
              <a:t>Sequential Search Algorithm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523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523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523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523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523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523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grpId="0" nodeType="clickEffect">
                                  <p:stCondLst>
                                    <p:cond delay="0"/>
                                  </p:stCondLst>
                                  <p:childTnLst>
                                    <p:set>
                                      <p:cBhvr>
                                        <p:cTn id="30" dur="1" fill="hold">
                                          <p:stCondLst>
                                            <p:cond delay="0"/>
                                          </p:stCondLst>
                                        </p:cTn>
                                        <p:tgtEl>
                                          <p:spTgt spid="95237"/>
                                        </p:tgtEl>
                                        <p:attrNameLst>
                                          <p:attrName>style.visibility</p:attrName>
                                        </p:attrNameLst>
                                      </p:cBhvr>
                                      <p:to>
                                        <p:strVal val="visible"/>
                                      </p:to>
                                    </p:set>
                                    <p:anim calcmode="lin" valueType="num">
                                      <p:cBhvr>
                                        <p:cTn id="31" dur="1000" fill="hold"/>
                                        <p:tgtEl>
                                          <p:spTgt spid="95237"/>
                                        </p:tgtEl>
                                        <p:attrNameLst>
                                          <p:attrName>ppt_w</p:attrName>
                                        </p:attrNameLst>
                                      </p:cBhvr>
                                      <p:tavLst>
                                        <p:tav tm="0">
                                          <p:val>
                                            <p:fltVal val="0"/>
                                          </p:val>
                                        </p:tav>
                                        <p:tav tm="100000">
                                          <p:val>
                                            <p:strVal val="#ppt_w"/>
                                          </p:val>
                                        </p:tav>
                                      </p:tavLst>
                                    </p:anim>
                                    <p:anim calcmode="lin" valueType="num">
                                      <p:cBhvr>
                                        <p:cTn id="32" dur="1000" fill="hold"/>
                                        <p:tgtEl>
                                          <p:spTgt spid="95237"/>
                                        </p:tgtEl>
                                        <p:attrNameLst>
                                          <p:attrName>ppt_h</p:attrName>
                                        </p:attrNameLst>
                                      </p:cBhvr>
                                      <p:tavLst>
                                        <p:tav tm="0">
                                          <p:val>
                                            <p:fltVal val="0"/>
                                          </p:val>
                                        </p:tav>
                                        <p:tav tm="100000">
                                          <p:val>
                                            <p:strVal val="#ppt_h"/>
                                          </p:val>
                                        </p:tav>
                                      </p:tavLst>
                                    </p:anim>
                                    <p:anim calcmode="lin" valueType="num">
                                      <p:cBhvr>
                                        <p:cTn id="33" dur="1000" fill="hold"/>
                                        <p:tgtEl>
                                          <p:spTgt spid="95237"/>
                                        </p:tgtEl>
                                        <p:attrNameLst>
                                          <p:attrName>style.rotation</p:attrName>
                                        </p:attrNameLst>
                                      </p:cBhvr>
                                      <p:tavLst>
                                        <p:tav tm="0">
                                          <p:val>
                                            <p:fltVal val="90"/>
                                          </p:val>
                                        </p:tav>
                                        <p:tav tm="100000">
                                          <p:val>
                                            <p:fltVal val="0"/>
                                          </p:val>
                                        </p:tav>
                                      </p:tavLst>
                                    </p:anim>
                                    <p:animEffect transition="in" filter="fade">
                                      <p:cBhvr>
                                        <p:cTn id="34" dur="1000"/>
                                        <p:tgtEl>
                                          <p:spTgt spid="952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ChangeArrowheads="1"/>
          </p:cNvSpPr>
          <p:nvPr>
            <p:ph type="title"/>
          </p:nvPr>
        </p:nvSpPr>
        <p:spPr>
          <a:xfrm>
            <a:off x="457200" y="274638"/>
            <a:ext cx="8229600" cy="944562"/>
          </a:xfrm>
        </p:spPr>
        <p:txBody>
          <a:bodyPr/>
          <a:lstStyle/>
          <a:p>
            <a:pPr eaLnBrk="1" hangingPunct="1"/>
            <a:r>
              <a:rPr lang="en-US" altLang="en-US" sz="4000" dirty="0" smtClean="0"/>
              <a:t>Algorithms</a:t>
            </a:r>
            <a:endParaRPr lang="en-US" altLang="en-US" dirty="0" smtClean="0"/>
          </a:p>
        </p:txBody>
      </p:sp>
      <p:sp>
        <p:nvSpPr>
          <p:cNvPr id="97283" name="Rectangle 3"/>
          <p:cNvSpPr>
            <a:spLocks noGrp="1" noChangeArrowheads="1"/>
          </p:cNvSpPr>
          <p:nvPr>
            <p:ph type="body" idx="1"/>
          </p:nvPr>
        </p:nvSpPr>
        <p:spPr>
          <a:xfrm>
            <a:off x="460375" y="1417638"/>
            <a:ext cx="8229600" cy="4525962"/>
          </a:xfrm>
        </p:spPr>
        <p:txBody>
          <a:bodyPr/>
          <a:lstStyle/>
          <a:p>
            <a:pPr eaLnBrk="1" hangingPunct="1"/>
            <a:r>
              <a:rPr lang="en-US" altLang="en-US" sz="2800" dirty="0" smtClean="0"/>
              <a:t>A sequence of unambiguous instructions that solve a problem, within a finite amount of time, given a set of valid input</a:t>
            </a:r>
          </a:p>
          <a:p>
            <a:pPr eaLnBrk="1" hangingPunct="1"/>
            <a:r>
              <a:rPr lang="en-US" altLang="en-US" sz="2800" dirty="0" smtClean="0"/>
              <a:t>Analysis of algorithms is important area of computer science</a:t>
            </a:r>
          </a:p>
          <a:p>
            <a:pPr eaLnBrk="1" hangingPunct="1"/>
            <a:r>
              <a:rPr lang="en-US" altLang="en-US" sz="2800" dirty="0" smtClean="0"/>
              <a:t>The efficiency of algorithms and the code that implements them can be studied in terms of both time (how fast it runs) and space (the amount of memory required). </a:t>
            </a:r>
          </a:p>
        </p:txBody>
      </p:sp>
      <p:sp>
        <p:nvSpPr>
          <p:cNvPr id="2" name="TextBox 1"/>
          <p:cNvSpPr txBox="1">
            <a:spLocks noChangeArrowheads="1"/>
          </p:cNvSpPr>
          <p:nvPr/>
        </p:nvSpPr>
        <p:spPr bwMode="auto">
          <a:xfrm>
            <a:off x="4419600" y="5257800"/>
            <a:ext cx="3200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000" b="1" dirty="0" smtClean="0">
                <a:solidFill>
                  <a:srgbClr val="FF0000"/>
                </a:solidFill>
              </a:rPr>
              <a:t>time and space c</a:t>
            </a:r>
            <a:r>
              <a:rPr lang="en-US" altLang="en-US" sz="2000" b="1" dirty="0" smtClean="0">
                <a:solidFill>
                  <a:srgbClr val="FF0000"/>
                </a:solidFill>
              </a:rPr>
              <a:t>an </a:t>
            </a:r>
            <a:r>
              <a:rPr lang="en-US" altLang="en-US" sz="2000" b="1" dirty="0">
                <a:solidFill>
                  <a:srgbClr val="FF0000"/>
                </a:solidFill>
              </a:rPr>
              <a:t>be inter-related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3"/>
          <p:cNvSpPr>
            <a:spLocks noGrp="1" noChangeArrowheads="1"/>
          </p:cNvSpPr>
          <p:nvPr>
            <p:ph type="body" sz="half" idx="1"/>
          </p:nvPr>
        </p:nvSpPr>
        <p:spPr>
          <a:xfrm>
            <a:off x="533400" y="762000"/>
            <a:ext cx="4038600" cy="5592763"/>
          </a:xfrm>
        </p:spPr>
        <p:txBody>
          <a:bodyPr/>
          <a:lstStyle/>
          <a:p>
            <a:pPr marL="0" indent="0" eaLnBrk="1" hangingPunct="1">
              <a:lnSpc>
                <a:spcPct val="80000"/>
              </a:lnSpc>
              <a:buFontTx/>
              <a:buNone/>
            </a:pPr>
            <a:r>
              <a:rPr lang="en-US" altLang="en-US" sz="1400" b="1" dirty="0" smtClean="0">
                <a:latin typeface="Courier New" panose="02070309020205020404" pitchFamily="49" charset="0"/>
              </a:rPr>
              <a:t>package ch01.dates;</a:t>
            </a:r>
          </a:p>
          <a:p>
            <a:pPr marL="0" indent="0" eaLnBrk="1" hangingPunct="1">
              <a:lnSpc>
                <a:spcPct val="80000"/>
              </a:lnSpc>
              <a:buFontTx/>
              <a:buNone/>
            </a:pPr>
            <a:r>
              <a:rPr lang="en-US" altLang="en-US" sz="1400" b="1" dirty="0" smtClean="0">
                <a:latin typeface="Courier New" panose="02070309020205020404" pitchFamily="49" charset="0"/>
              </a:rPr>
              <a:t>public class Date</a:t>
            </a:r>
          </a:p>
          <a:p>
            <a:pPr marL="0" indent="0" eaLnBrk="1" hangingPunct="1">
              <a:lnSpc>
                <a:spcPct val="80000"/>
              </a:lnSpc>
              <a:buFontTx/>
              <a:buNone/>
            </a:pPr>
            <a:r>
              <a:rPr lang="en-US" altLang="en-US" sz="1400" b="1" dirty="0" smtClean="0">
                <a:latin typeface="Courier New" panose="02070309020205020404" pitchFamily="49" charset="0"/>
              </a:rPr>
              <a:t>{</a:t>
            </a:r>
          </a:p>
          <a:p>
            <a:pPr marL="0" indent="0" eaLnBrk="1" hangingPunct="1">
              <a:lnSpc>
                <a:spcPct val="80000"/>
              </a:lnSpc>
              <a:buFontTx/>
              <a:buNone/>
            </a:pPr>
            <a:r>
              <a:rPr lang="en-US" altLang="en-US" sz="1400" b="1" dirty="0" smtClean="0">
                <a:latin typeface="Courier New" panose="02070309020205020404" pitchFamily="49" charset="0"/>
              </a:rPr>
              <a:t>  protected int year, month, day;</a:t>
            </a:r>
          </a:p>
          <a:p>
            <a:pPr marL="0" indent="0" eaLnBrk="1" hangingPunct="1">
              <a:lnSpc>
                <a:spcPct val="80000"/>
              </a:lnSpc>
              <a:buFontTx/>
              <a:buNone/>
            </a:pPr>
            <a:r>
              <a:rPr lang="en-US" altLang="en-US" sz="1400" b="1" dirty="0" smtClean="0">
                <a:latin typeface="Courier New" panose="02070309020205020404" pitchFamily="49" charset="0"/>
              </a:rPr>
              <a:t>  public static final </a:t>
            </a:r>
          </a:p>
          <a:p>
            <a:pPr marL="0" indent="0" eaLnBrk="1" hangingPunct="1">
              <a:lnSpc>
                <a:spcPct val="80000"/>
              </a:lnSpc>
              <a:buFontTx/>
              <a:buNone/>
            </a:pPr>
            <a:r>
              <a:rPr lang="en-US" altLang="en-US" sz="1400" b="1" dirty="0" smtClean="0">
                <a:latin typeface="Courier New" panose="02070309020205020404" pitchFamily="49" charset="0"/>
              </a:rPr>
              <a:t>      int MINYEAR = 1583;</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r>
              <a:rPr lang="en-US" altLang="en-US" sz="1400" b="1" dirty="0" smtClean="0">
                <a:latin typeface="Courier New" panose="02070309020205020404" pitchFamily="49" charset="0"/>
              </a:rPr>
              <a:t>  // Constructor</a:t>
            </a:r>
          </a:p>
          <a:p>
            <a:pPr marL="0" indent="0" eaLnBrk="1" hangingPunct="1">
              <a:lnSpc>
                <a:spcPct val="80000"/>
              </a:lnSpc>
              <a:buFontTx/>
              <a:buNone/>
            </a:pPr>
            <a:r>
              <a:rPr lang="en-US" altLang="en-US" sz="1400" b="1" dirty="0" smtClean="0">
                <a:latin typeface="Courier New" panose="02070309020205020404" pitchFamily="49" charset="0"/>
              </a:rPr>
              <a:t>  public Date(int newMonth, </a:t>
            </a:r>
          </a:p>
          <a:p>
            <a:pPr marL="0" indent="0" eaLnBrk="1" hangingPunct="1">
              <a:lnSpc>
                <a:spcPct val="80000"/>
              </a:lnSpc>
              <a:buFontTx/>
              <a:buNone/>
            </a:pPr>
            <a:r>
              <a:rPr lang="en-US" altLang="en-US" sz="1400" b="1" dirty="0" smtClean="0">
                <a:latin typeface="Courier New" panose="02070309020205020404" pitchFamily="49" charset="0"/>
              </a:rPr>
              <a:t>              int newDay, </a:t>
            </a:r>
          </a:p>
          <a:p>
            <a:pPr marL="0" indent="0" eaLnBrk="1" hangingPunct="1">
              <a:lnSpc>
                <a:spcPct val="80000"/>
              </a:lnSpc>
              <a:buFontTx/>
              <a:buNone/>
            </a:pPr>
            <a:r>
              <a:rPr lang="en-US" altLang="en-US" sz="1400" b="1" dirty="0" smtClean="0">
                <a:latin typeface="Courier New" panose="02070309020205020404" pitchFamily="49" charset="0"/>
              </a:rPr>
              <a:t>	     int newYear)</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r>
              <a:rPr lang="en-US" altLang="en-US" sz="1400" b="1" dirty="0" smtClean="0">
                <a:latin typeface="Courier New" panose="02070309020205020404" pitchFamily="49" charset="0"/>
              </a:rPr>
              <a:t>    month = newMonth;</a:t>
            </a:r>
          </a:p>
          <a:p>
            <a:pPr marL="0" indent="0" eaLnBrk="1" hangingPunct="1">
              <a:lnSpc>
                <a:spcPct val="80000"/>
              </a:lnSpc>
              <a:buFontTx/>
              <a:buNone/>
            </a:pPr>
            <a:r>
              <a:rPr lang="en-US" altLang="en-US" sz="1400" b="1" dirty="0" smtClean="0">
                <a:latin typeface="Courier New" panose="02070309020205020404" pitchFamily="49" charset="0"/>
              </a:rPr>
              <a:t>    day = newDay;</a:t>
            </a:r>
          </a:p>
          <a:p>
            <a:pPr marL="0" indent="0" eaLnBrk="1" hangingPunct="1">
              <a:lnSpc>
                <a:spcPct val="80000"/>
              </a:lnSpc>
              <a:buFontTx/>
              <a:buNone/>
            </a:pPr>
            <a:r>
              <a:rPr lang="en-US" altLang="en-US" sz="1400" b="1" dirty="0" smtClean="0">
                <a:latin typeface="Courier New" panose="02070309020205020404" pitchFamily="49" charset="0"/>
              </a:rPr>
              <a:t>    year = newYear;</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endParaRPr lang="en-US" altLang="en-US" sz="1400" b="1" dirty="0" smtClean="0">
              <a:latin typeface="Courier New" panose="02070309020205020404" pitchFamily="49" charset="0"/>
            </a:endParaRPr>
          </a:p>
          <a:p>
            <a:pPr marL="0" indent="0" eaLnBrk="1" hangingPunct="1">
              <a:lnSpc>
                <a:spcPct val="80000"/>
              </a:lnSpc>
              <a:buFontTx/>
              <a:buNone/>
            </a:pPr>
            <a:r>
              <a:rPr lang="en-US" altLang="en-US" sz="1400" b="1" dirty="0" smtClean="0">
                <a:latin typeface="Courier New" panose="02070309020205020404" pitchFamily="49" charset="0"/>
              </a:rPr>
              <a:t>  // Observers</a:t>
            </a:r>
          </a:p>
          <a:p>
            <a:pPr marL="0" indent="0" eaLnBrk="1" hangingPunct="1">
              <a:lnSpc>
                <a:spcPct val="80000"/>
              </a:lnSpc>
              <a:buFontTx/>
              <a:buNone/>
            </a:pPr>
            <a:r>
              <a:rPr lang="en-US" altLang="en-US" sz="1400" b="1" dirty="0" smtClean="0">
                <a:latin typeface="Courier New" panose="02070309020205020404" pitchFamily="49" charset="0"/>
              </a:rPr>
              <a:t>  public int getYear()</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r>
              <a:rPr lang="en-US" altLang="en-US" sz="1400" b="1" dirty="0" smtClean="0">
                <a:latin typeface="Courier New" panose="02070309020205020404" pitchFamily="49" charset="0"/>
              </a:rPr>
              <a:t>    return year;</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endParaRPr lang="en-US" altLang="en-US" sz="1400" b="1" dirty="0" smtClean="0">
              <a:latin typeface="Courier New" panose="02070309020205020404" pitchFamily="49" charset="0"/>
            </a:endParaRPr>
          </a:p>
        </p:txBody>
      </p:sp>
      <p:sp>
        <p:nvSpPr>
          <p:cNvPr id="12291" name="Rectangle 6"/>
          <p:cNvSpPr>
            <a:spLocks noGrp="1" noChangeArrowheads="1"/>
          </p:cNvSpPr>
          <p:nvPr>
            <p:ph type="body" sz="half" idx="2"/>
          </p:nvPr>
        </p:nvSpPr>
        <p:spPr>
          <a:xfrm>
            <a:off x="4572000" y="762000"/>
            <a:ext cx="4038600" cy="5592763"/>
          </a:xfrm>
        </p:spPr>
        <p:txBody>
          <a:bodyPr/>
          <a:lstStyle/>
          <a:p>
            <a:pPr marL="0" indent="0" eaLnBrk="1" hangingPunct="1">
              <a:lnSpc>
                <a:spcPct val="80000"/>
              </a:lnSpc>
              <a:buFontTx/>
              <a:buNone/>
            </a:pPr>
            <a:r>
              <a:rPr lang="en-US" altLang="en-US" sz="1400" b="1" dirty="0" smtClean="0">
                <a:latin typeface="Courier New" panose="02070309020205020404" pitchFamily="49" charset="0"/>
              </a:rPr>
              <a:t>  public int getMonth()</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r>
              <a:rPr lang="en-US" altLang="en-US" sz="1400" b="1" dirty="0" smtClean="0">
                <a:latin typeface="Courier New" panose="02070309020205020404" pitchFamily="49" charset="0"/>
              </a:rPr>
              <a:t>    return month;</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r>
              <a:rPr lang="en-US" altLang="en-US" sz="1400" b="1" dirty="0" smtClean="0">
                <a:latin typeface="Courier New" panose="02070309020205020404" pitchFamily="49" charset="0"/>
              </a:rPr>
              <a:t>  public int getDay()</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r>
              <a:rPr lang="en-US" altLang="en-US" sz="1400" b="1" dirty="0" smtClean="0">
                <a:latin typeface="Courier New" panose="02070309020205020404" pitchFamily="49" charset="0"/>
              </a:rPr>
              <a:t>    return day;</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endParaRPr lang="en-US" altLang="en-US" sz="1400" b="1" dirty="0" smtClean="0">
              <a:latin typeface="Courier New" panose="02070309020205020404" pitchFamily="49" charset="0"/>
            </a:endParaRPr>
          </a:p>
          <a:p>
            <a:pPr marL="0" indent="0" eaLnBrk="1" hangingPunct="1">
              <a:lnSpc>
                <a:spcPct val="80000"/>
              </a:lnSpc>
              <a:buFontTx/>
              <a:buNone/>
            </a:pPr>
            <a:r>
              <a:rPr lang="en-US" altLang="en-US" sz="1400" b="1" dirty="0" smtClean="0">
                <a:latin typeface="Courier New" panose="02070309020205020404" pitchFamily="49" charset="0"/>
              </a:rPr>
              <a:t>  public int lilian()</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r>
              <a:rPr lang="en-US" altLang="en-US" sz="1400" b="1" dirty="0" smtClean="0">
                <a:latin typeface="Courier New" panose="02070309020205020404" pitchFamily="49" charset="0"/>
              </a:rPr>
              <a:t>    // Returns the Lilian Day Number </a:t>
            </a:r>
          </a:p>
          <a:p>
            <a:pPr marL="0" indent="0" eaLnBrk="1" hangingPunct="1">
              <a:lnSpc>
                <a:spcPct val="80000"/>
              </a:lnSpc>
              <a:buFontTx/>
              <a:buNone/>
            </a:pPr>
            <a:r>
              <a:rPr lang="en-US" altLang="en-US" sz="1400" b="1" dirty="0" smtClean="0">
                <a:latin typeface="Courier New" panose="02070309020205020404" pitchFamily="49" charset="0"/>
              </a:rPr>
              <a:t>    // of this date.</a:t>
            </a:r>
          </a:p>
          <a:p>
            <a:pPr marL="0" indent="0" eaLnBrk="1" hangingPunct="1">
              <a:lnSpc>
                <a:spcPct val="80000"/>
              </a:lnSpc>
              <a:buFontTx/>
              <a:buNone/>
            </a:pPr>
            <a:r>
              <a:rPr lang="en-US" altLang="en-US" sz="1400" b="1" dirty="0" smtClean="0">
                <a:latin typeface="Courier New" panose="02070309020205020404" pitchFamily="49" charset="0"/>
              </a:rPr>
              <a:t>    // Algorithm goes here.</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endParaRPr lang="en-US" altLang="en-US" sz="1400" b="1" dirty="0" smtClean="0">
              <a:latin typeface="Courier New" panose="02070309020205020404" pitchFamily="49" charset="0"/>
            </a:endParaRPr>
          </a:p>
          <a:p>
            <a:pPr marL="0" indent="0" eaLnBrk="1" hangingPunct="1">
              <a:lnSpc>
                <a:spcPct val="80000"/>
              </a:lnSpc>
              <a:buFontTx/>
              <a:buNone/>
            </a:pPr>
            <a:r>
              <a:rPr lang="en-US" altLang="en-US" sz="1400" b="1" dirty="0" smtClean="0">
                <a:latin typeface="Courier New" panose="02070309020205020404" pitchFamily="49" charset="0"/>
              </a:rPr>
              <a:t>  @Override</a:t>
            </a:r>
          </a:p>
          <a:p>
            <a:pPr marL="0" indent="0" eaLnBrk="1" hangingPunct="1">
              <a:lnSpc>
                <a:spcPct val="80000"/>
              </a:lnSpc>
              <a:buFontTx/>
              <a:buNone/>
            </a:pPr>
            <a:r>
              <a:rPr lang="en-US" altLang="en-US" sz="1400" b="1" dirty="0" smtClean="0">
                <a:latin typeface="Courier New" panose="02070309020205020404" pitchFamily="49" charset="0"/>
              </a:rPr>
              <a:t>  public String toString()</a:t>
            </a:r>
          </a:p>
          <a:p>
            <a:pPr marL="0" indent="0" eaLnBrk="1" hangingPunct="1">
              <a:lnSpc>
                <a:spcPct val="80000"/>
              </a:lnSpc>
              <a:buFontTx/>
              <a:buNone/>
            </a:pPr>
            <a:r>
              <a:rPr lang="en-US" altLang="en-US" sz="1400" b="1" dirty="0" smtClean="0">
                <a:latin typeface="Courier New" panose="02070309020205020404" pitchFamily="49" charset="0"/>
              </a:rPr>
              <a:t>  // Returns this date as a String.</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r>
              <a:rPr lang="en-US" altLang="en-US" sz="1400" b="1" dirty="0" smtClean="0">
                <a:latin typeface="Courier New" panose="02070309020205020404" pitchFamily="49" charset="0"/>
              </a:rPr>
              <a:t>    return(month + "/" + day </a:t>
            </a:r>
          </a:p>
          <a:p>
            <a:pPr marL="0" indent="0" eaLnBrk="1" hangingPunct="1">
              <a:lnSpc>
                <a:spcPct val="80000"/>
              </a:lnSpc>
              <a:buFontTx/>
              <a:buNone/>
            </a:pPr>
            <a:r>
              <a:rPr lang="en-US" altLang="en-US" sz="1400" b="1" dirty="0" smtClean="0">
                <a:latin typeface="Courier New" panose="02070309020205020404" pitchFamily="49" charset="0"/>
              </a:rPr>
              <a:t>                 + "/" + year);</a:t>
            </a:r>
          </a:p>
          <a:p>
            <a:pPr marL="0" indent="0" eaLnBrk="1" hangingPunct="1">
              <a:lnSpc>
                <a:spcPct val="80000"/>
              </a:lnSpc>
              <a:buFontTx/>
              <a:buNone/>
            </a:pPr>
            <a:r>
              <a:rPr lang="en-US" altLang="en-US" sz="1400" b="1" dirty="0" smtClean="0">
                <a:latin typeface="Courier New" panose="02070309020205020404" pitchFamily="49" charset="0"/>
              </a:rPr>
              <a:t>  }</a:t>
            </a:r>
          </a:p>
          <a:p>
            <a:pPr marL="0" indent="0" eaLnBrk="1" hangingPunct="1">
              <a:lnSpc>
                <a:spcPct val="80000"/>
              </a:lnSpc>
              <a:buFontTx/>
              <a:buNone/>
            </a:pPr>
            <a:r>
              <a:rPr lang="en-US" altLang="en-US" sz="1400" b="1" dirty="0" smtClean="0">
                <a:latin typeface="Courier New" panose="02070309020205020404" pitchFamily="49" charset="0"/>
              </a:rPr>
              <a:t>}</a:t>
            </a:r>
          </a:p>
          <a:p>
            <a:pPr marL="0" indent="0" eaLnBrk="1" hangingPunct="1">
              <a:lnSpc>
                <a:spcPct val="80000"/>
              </a:lnSpc>
              <a:buFontTx/>
              <a:buNone/>
            </a:pPr>
            <a:endParaRPr lang="en-US" altLang="en-US" sz="1400" b="1" dirty="0" smtClean="0">
              <a:latin typeface="Courier New" panose="02070309020205020404" pitchFamily="49" charset="0"/>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p:txBody>
          <a:bodyPr/>
          <a:lstStyle/>
          <a:p>
            <a:pPr eaLnBrk="1" hangingPunct="1"/>
            <a:r>
              <a:rPr lang="en-US" altLang="en-US" sz="4000" dirty="0" smtClean="0"/>
              <a:t>Counting Operations</a:t>
            </a:r>
          </a:p>
        </p:txBody>
      </p:sp>
      <p:sp>
        <p:nvSpPr>
          <p:cNvPr id="40963" name="Rectangle 3"/>
          <p:cNvSpPr>
            <a:spLocks noGrp="1" noChangeArrowheads="1"/>
          </p:cNvSpPr>
          <p:nvPr>
            <p:ph type="body" idx="1"/>
          </p:nvPr>
        </p:nvSpPr>
        <p:spPr>
          <a:xfrm>
            <a:off x="457200" y="1828800"/>
            <a:ext cx="8229600" cy="4525963"/>
          </a:xfrm>
        </p:spPr>
        <p:txBody>
          <a:bodyPr/>
          <a:lstStyle/>
          <a:p>
            <a:pPr eaLnBrk="1" hangingPunct="1">
              <a:defRPr/>
            </a:pPr>
            <a:r>
              <a:rPr lang="en-US" altLang="en-US" sz="2800" dirty="0" smtClean="0"/>
              <a:t>To measure the complexity of an algorithm we attempt to count the number of basic operations required to complete the algorithm</a:t>
            </a:r>
          </a:p>
          <a:p>
            <a:pPr eaLnBrk="1" hangingPunct="1">
              <a:defRPr/>
            </a:pPr>
            <a:r>
              <a:rPr lang="en-US" altLang="en-US" sz="2800" dirty="0" smtClean="0"/>
              <a:t>Rather than count all operations, select a fundamental operation, an operation that is performed “the most”, and count it.</a:t>
            </a:r>
          </a:p>
          <a:p>
            <a:pPr marL="0" indent="0" eaLnBrk="1" hangingPunct="1">
              <a:buFontTx/>
              <a:buNone/>
              <a:defRPr/>
            </a:pPr>
            <a:endParaRPr lang="en-US" altLang="en-US" sz="2800" dirty="0" smtClean="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p:cNvSpPr>
            <a:spLocks noGrp="1" noChangeArrowheads="1"/>
          </p:cNvSpPr>
          <p:nvPr>
            <p:ph type="title"/>
          </p:nvPr>
        </p:nvSpPr>
        <p:spPr/>
        <p:txBody>
          <a:bodyPr/>
          <a:lstStyle/>
          <a:p>
            <a:pPr eaLnBrk="1" hangingPunct="1"/>
            <a:r>
              <a:rPr lang="en-US" altLang="en-US" sz="4000" dirty="0" smtClean="0"/>
              <a:t>Counting Operations Example</a:t>
            </a:r>
          </a:p>
        </p:txBody>
      </p:sp>
      <p:sp>
        <p:nvSpPr>
          <p:cNvPr id="41987" name="Rectangle 4"/>
          <p:cNvSpPr>
            <a:spLocks noGrp="1" noChangeArrowheads="1"/>
          </p:cNvSpPr>
          <p:nvPr>
            <p:ph type="body" sz="half" idx="1"/>
          </p:nvPr>
        </p:nvSpPr>
        <p:spPr>
          <a:xfrm>
            <a:off x="4876800" y="1763713"/>
            <a:ext cx="4267200" cy="4525962"/>
          </a:xfrm>
        </p:spPr>
        <p:txBody>
          <a:bodyPr/>
          <a:lstStyle/>
          <a:p>
            <a:pPr eaLnBrk="1" hangingPunct="1">
              <a:lnSpc>
                <a:spcPct val="80000"/>
              </a:lnSpc>
            </a:pPr>
            <a:r>
              <a:rPr lang="en-US" altLang="en-US" sz="2400" dirty="0" smtClean="0"/>
              <a:t>Number of </a:t>
            </a:r>
            <a:r>
              <a:rPr lang="en-US" altLang="en-US" sz="2400" dirty="0" smtClean="0"/>
              <a:t>operations:</a:t>
            </a:r>
            <a:endParaRPr lang="en-US" altLang="en-US" sz="2400" dirty="0" smtClean="0"/>
          </a:p>
          <a:p>
            <a:pPr lvl="1" eaLnBrk="1" hangingPunct="1">
              <a:lnSpc>
                <a:spcPct val="80000"/>
              </a:lnSpc>
            </a:pPr>
            <a:r>
              <a:rPr lang="en-US" altLang="en-US" sz="2000" dirty="0" smtClean="0"/>
              <a:t>Depends on how “lucky” you are</a:t>
            </a:r>
            <a:endParaRPr lang="en-US" altLang="en-US" dirty="0" smtClean="0"/>
          </a:p>
          <a:p>
            <a:pPr eaLnBrk="1" hangingPunct="1">
              <a:lnSpc>
                <a:spcPct val="80000"/>
              </a:lnSpc>
            </a:pPr>
            <a:endParaRPr lang="en-US" altLang="en-US" sz="2400" dirty="0" smtClean="0"/>
          </a:p>
          <a:p>
            <a:pPr eaLnBrk="1" hangingPunct="1">
              <a:lnSpc>
                <a:spcPct val="80000"/>
              </a:lnSpc>
            </a:pPr>
            <a:endParaRPr lang="en-US" altLang="en-US" sz="2400" dirty="0" smtClean="0"/>
          </a:p>
        </p:txBody>
      </p:sp>
      <p:sp>
        <p:nvSpPr>
          <p:cNvPr id="101380" name="Rectangle 5"/>
          <p:cNvSpPr>
            <a:spLocks noGrp="1" noChangeArrowheads="1"/>
          </p:cNvSpPr>
          <p:nvPr>
            <p:ph type="body" sz="half" idx="2"/>
          </p:nvPr>
        </p:nvSpPr>
        <p:spPr>
          <a:xfrm>
            <a:off x="152400" y="1752600"/>
            <a:ext cx="4038600" cy="4525963"/>
          </a:xfrm>
        </p:spPr>
        <p:txBody>
          <a:bodyPr/>
          <a:lstStyle/>
          <a:p>
            <a:pPr marL="0" indent="0" eaLnBrk="1" hangingPunct="1">
              <a:lnSpc>
                <a:spcPct val="80000"/>
              </a:lnSpc>
              <a:buFontTx/>
              <a:buNone/>
            </a:pPr>
            <a:r>
              <a:rPr lang="en-US" altLang="en-US" sz="2400" dirty="0" smtClean="0"/>
              <a:t>Problem: guess secret number between 1 and 1,000 (the Hi-Lo game)</a:t>
            </a:r>
            <a:endParaRPr lang="en-US" altLang="en-US" sz="2000" dirty="0" smtClean="0">
              <a:latin typeface="Courier New" panose="02070309020205020404" pitchFamily="49" charset="0"/>
            </a:endParaRPr>
          </a:p>
          <a:p>
            <a:pPr marL="0" indent="0" eaLnBrk="1" hangingPunct="1">
              <a:lnSpc>
                <a:spcPct val="80000"/>
              </a:lnSpc>
              <a:buFontTx/>
              <a:buNone/>
            </a:pPr>
            <a:endParaRPr lang="en-US" altLang="en-US" sz="2000" dirty="0" smtClean="0">
              <a:latin typeface="Courier New" panose="02070309020205020404" pitchFamily="49" charset="0"/>
            </a:endParaRPr>
          </a:p>
          <a:p>
            <a:pPr marL="0" indent="0" eaLnBrk="1" hangingPunct="1">
              <a:lnSpc>
                <a:spcPct val="80000"/>
              </a:lnSpc>
              <a:buFontTx/>
              <a:buNone/>
            </a:pPr>
            <a:r>
              <a:rPr lang="en-US" altLang="en-US" sz="2000" dirty="0" smtClean="0">
                <a:latin typeface="Courier New" panose="02070309020205020404" pitchFamily="49" charset="0"/>
              </a:rPr>
              <a:t>Hi-Lo Sequential Search:</a:t>
            </a:r>
          </a:p>
          <a:p>
            <a:pPr marL="0" indent="0" eaLnBrk="1" hangingPunct="1">
              <a:lnSpc>
                <a:spcPct val="80000"/>
              </a:lnSpc>
              <a:buFontTx/>
              <a:buNone/>
            </a:pPr>
            <a:r>
              <a:rPr lang="en-US" altLang="en-US" sz="2000" dirty="0" smtClean="0">
                <a:latin typeface="Courier New" panose="02070309020205020404" pitchFamily="49" charset="0"/>
              </a:rPr>
              <a:t>  Set guess to 0</a:t>
            </a:r>
          </a:p>
          <a:p>
            <a:pPr marL="0" indent="0" eaLnBrk="1" hangingPunct="1">
              <a:lnSpc>
                <a:spcPct val="80000"/>
              </a:lnSpc>
              <a:buFontTx/>
              <a:buNone/>
            </a:pPr>
            <a:r>
              <a:rPr lang="en-US" altLang="en-US" sz="2000" dirty="0" smtClean="0">
                <a:latin typeface="Courier New" panose="02070309020205020404" pitchFamily="49" charset="0"/>
              </a:rPr>
              <a:t>  do</a:t>
            </a:r>
          </a:p>
          <a:p>
            <a:pPr marL="0" indent="0" eaLnBrk="1" hangingPunct="1">
              <a:lnSpc>
                <a:spcPct val="80000"/>
              </a:lnSpc>
              <a:buFontTx/>
              <a:buNone/>
            </a:pPr>
            <a:r>
              <a:rPr lang="en-US" altLang="en-US" sz="2000" dirty="0" smtClean="0">
                <a:latin typeface="Courier New" panose="02070309020205020404" pitchFamily="49" charset="0"/>
              </a:rPr>
              <a:t>    Increment guess by 1</a:t>
            </a:r>
          </a:p>
          <a:p>
            <a:pPr marL="0" indent="0" eaLnBrk="1" hangingPunct="1">
              <a:lnSpc>
                <a:spcPct val="80000"/>
              </a:lnSpc>
              <a:buFontTx/>
              <a:buNone/>
            </a:pPr>
            <a:r>
              <a:rPr lang="en-US" altLang="en-US" sz="2000" dirty="0" smtClean="0">
                <a:latin typeface="Courier New" panose="02070309020205020404" pitchFamily="49" charset="0"/>
              </a:rPr>
              <a:t>    Announce guess</a:t>
            </a:r>
          </a:p>
          <a:p>
            <a:pPr marL="0" indent="0" eaLnBrk="1" hangingPunct="1">
              <a:lnSpc>
                <a:spcPct val="80000"/>
              </a:lnSpc>
              <a:buFontTx/>
              <a:buNone/>
            </a:pPr>
            <a:r>
              <a:rPr lang="en-US" altLang="en-US" sz="2000" dirty="0" smtClean="0">
                <a:latin typeface="Courier New" panose="02070309020205020404" pitchFamily="49" charset="0"/>
              </a:rPr>
              <a:t>  while (guess is </a:t>
            </a:r>
            <a:r>
              <a:rPr lang="en-US" altLang="en-US" sz="2000" dirty="0" smtClean="0">
                <a:latin typeface="Courier New" panose="02070309020205020404" pitchFamily="49" charset="0"/>
              </a:rPr>
              <a:t>not</a:t>
            </a:r>
          </a:p>
          <a:p>
            <a:pPr marL="0" indent="0" eaLnBrk="1" hangingPunct="1">
              <a:lnSpc>
                <a:spcPct val="80000"/>
              </a:lnSpc>
              <a:buFontTx/>
              <a:buNone/>
            </a:pPr>
            <a:r>
              <a:rPr lang="en-US" altLang="en-US" sz="2000" dirty="0" smtClean="0">
                <a:latin typeface="Courier New" panose="02070309020205020404" pitchFamily="49" charset="0"/>
              </a:rPr>
              <a:t>         correct)</a:t>
            </a:r>
            <a:endParaRPr lang="en-US" altLang="en-US" sz="2000" dirty="0" smtClean="0">
              <a:latin typeface="Courier New" panose="02070309020205020404"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198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198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987"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p:txBody>
          <a:bodyPr/>
          <a:lstStyle/>
          <a:p>
            <a:pPr eaLnBrk="1" hangingPunct="1"/>
            <a:r>
              <a:rPr lang="en-US" altLang="en-US" sz="4000" dirty="0" smtClean="0"/>
              <a:t>Three Complexity Cases</a:t>
            </a:r>
          </a:p>
        </p:txBody>
      </p:sp>
      <p:sp>
        <p:nvSpPr>
          <p:cNvPr id="103427" name="Rectangle 3"/>
          <p:cNvSpPr>
            <a:spLocks noGrp="1" noChangeArrowheads="1"/>
          </p:cNvSpPr>
          <p:nvPr>
            <p:ph type="body" idx="1"/>
          </p:nvPr>
        </p:nvSpPr>
        <p:spPr>
          <a:xfrm>
            <a:off x="457200" y="1828800"/>
            <a:ext cx="8229600" cy="4525963"/>
          </a:xfrm>
        </p:spPr>
        <p:txBody>
          <a:bodyPr/>
          <a:lstStyle/>
          <a:p>
            <a:pPr eaLnBrk="1" hangingPunct="1">
              <a:lnSpc>
                <a:spcPct val="90000"/>
              </a:lnSpc>
            </a:pPr>
            <a:r>
              <a:rPr lang="en-US" altLang="en-US" sz="2400" b="1" dirty="0" smtClean="0"/>
              <a:t>Best case complexity</a:t>
            </a:r>
            <a:r>
              <a:rPr lang="en-US" altLang="en-US" sz="2400" dirty="0" smtClean="0"/>
              <a:t>   Related to the minimum number of steps required by an algorithm, given an ideal set of input values in terms of efficiency</a:t>
            </a:r>
            <a:endParaRPr lang="en-US" altLang="en-US" sz="2400" b="1" dirty="0" smtClean="0"/>
          </a:p>
          <a:p>
            <a:pPr eaLnBrk="1" hangingPunct="1">
              <a:lnSpc>
                <a:spcPct val="90000"/>
              </a:lnSpc>
            </a:pPr>
            <a:r>
              <a:rPr lang="en-US" altLang="en-US" sz="2400" b="1" dirty="0" smtClean="0"/>
              <a:t>Average case complexity </a:t>
            </a:r>
            <a:r>
              <a:rPr lang="en-US" altLang="en-US" sz="2400" dirty="0" smtClean="0"/>
              <a:t>  Related to the average number of steps required by an algorithm, calculated across all possible sets of input values</a:t>
            </a:r>
            <a:endParaRPr lang="en-US" altLang="en-US" sz="2400" b="1" dirty="0" smtClean="0"/>
          </a:p>
          <a:p>
            <a:pPr eaLnBrk="1" hangingPunct="1">
              <a:lnSpc>
                <a:spcPct val="90000"/>
              </a:lnSpc>
            </a:pPr>
            <a:r>
              <a:rPr lang="en-US" altLang="en-US" sz="2400" b="1" dirty="0" smtClean="0"/>
              <a:t>Worst case complexity</a:t>
            </a:r>
            <a:r>
              <a:rPr lang="en-US" altLang="en-US" sz="2400" dirty="0" smtClean="0"/>
              <a:t>   Related to the maximum number of steps required by an algorithm, given the worst possible set of input values in terms of efficiency</a:t>
            </a:r>
          </a:p>
          <a:p>
            <a:pPr eaLnBrk="1" hangingPunct="1">
              <a:lnSpc>
                <a:spcPct val="90000"/>
              </a:lnSpc>
            </a:pPr>
            <a:r>
              <a:rPr lang="en-US" altLang="en-US" sz="2400" dirty="0" smtClean="0"/>
              <a:t>To simplify analysis yet still provide a useful approach, we usually use </a:t>
            </a:r>
            <a:r>
              <a:rPr lang="en-US" altLang="en-US" sz="2400" b="1" dirty="0" smtClean="0"/>
              <a:t>worst case complexity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42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ChangeArrowheads="1"/>
          </p:cNvSpPr>
          <p:nvPr>
            <p:ph type="title"/>
          </p:nvPr>
        </p:nvSpPr>
        <p:spPr/>
        <p:txBody>
          <a:bodyPr/>
          <a:lstStyle/>
          <a:p>
            <a:pPr eaLnBrk="1" hangingPunct="1"/>
            <a:r>
              <a:rPr lang="en-US" altLang="en-US" sz="4000" dirty="0" smtClean="0"/>
              <a:t>Counting Operations Example</a:t>
            </a:r>
          </a:p>
        </p:txBody>
      </p:sp>
      <p:sp>
        <p:nvSpPr>
          <p:cNvPr id="41987" name="Rectangle 4"/>
          <p:cNvSpPr>
            <a:spLocks noGrp="1" noChangeArrowheads="1"/>
          </p:cNvSpPr>
          <p:nvPr>
            <p:ph type="body" sz="half" idx="1"/>
          </p:nvPr>
        </p:nvSpPr>
        <p:spPr>
          <a:xfrm>
            <a:off x="4876800" y="1763713"/>
            <a:ext cx="4267200" cy="4525962"/>
          </a:xfrm>
        </p:spPr>
        <p:txBody>
          <a:bodyPr/>
          <a:lstStyle/>
          <a:p>
            <a:pPr eaLnBrk="1" hangingPunct="1">
              <a:lnSpc>
                <a:spcPct val="80000"/>
              </a:lnSpc>
            </a:pPr>
            <a:r>
              <a:rPr lang="en-US" altLang="en-US" sz="2400" dirty="0" smtClean="0"/>
              <a:t>Number of operations worst case is:</a:t>
            </a:r>
          </a:p>
          <a:p>
            <a:pPr lvl="1" eaLnBrk="1" hangingPunct="1">
              <a:lnSpc>
                <a:spcPct val="80000"/>
              </a:lnSpc>
            </a:pPr>
            <a:r>
              <a:rPr lang="en-US" altLang="en-US" sz="2000" dirty="0" smtClean="0"/>
              <a:t>1 to set guess</a:t>
            </a:r>
          </a:p>
          <a:p>
            <a:pPr lvl="1" eaLnBrk="1" hangingPunct="1">
              <a:lnSpc>
                <a:spcPct val="80000"/>
              </a:lnSpc>
            </a:pPr>
            <a:r>
              <a:rPr lang="en-US" altLang="en-US" sz="2000" dirty="0" smtClean="0"/>
              <a:t>1000 increments</a:t>
            </a:r>
          </a:p>
          <a:p>
            <a:pPr lvl="1" eaLnBrk="1" hangingPunct="1">
              <a:lnSpc>
                <a:spcPct val="80000"/>
              </a:lnSpc>
            </a:pPr>
            <a:r>
              <a:rPr lang="en-US" altLang="en-US" sz="2000" dirty="0" smtClean="0"/>
              <a:t>1000 announces</a:t>
            </a:r>
          </a:p>
          <a:p>
            <a:pPr lvl="1" eaLnBrk="1" hangingPunct="1">
              <a:lnSpc>
                <a:spcPct val="80000"/>
              </a:lnSpc>
            </a:pPr>
            <a:r>
              <a:rPr lang="en-US" altLang="en-US" sz="2000" dirty="0" smtClean="0"/>
              <a:t>1000 tests for correctness</a:t>
            </a:r>
          </a:p>
          <a:p>
            <a:pPr lvl="1" eaLnBrk="1" hangingPunct="1">
              <a:lnSpc>
                <a:spcPct val="80000"/>
              </a:lnSpc>
            </a:pPr>
            <a:r>
              <a:rPr lang="en-US" altLang="en-US" sz="2000" dirty="0" smtClean="0"/>
              <a:t>Total: 3001 ….. but</a:t>
            </a:r>
          </a:p>
          <a:p>
            <a:pPr eaLnBrk="1" hangingPunct="1">
              <a:lnSpc>
                <a:spcPct val="80000"/>
              </a:lnSpc>
            </a:pPr>
            <a:r>
              <a:rPr lang="en-US" altLang="en-US" sz="2400" dirty="0" smtClean="0"/>
              <a:t>This is too dependent on</a:t>
            </a:r>
          </a:p>
          <a:p>
            <a:pPr lvl="1" eaLnBrk="1" hangingPunct="1">
              <a:lnSpc>
                <a:spcPct val="80000"/>
              </a:lnSpc>
            </a:pPr>
            <a:r>
              <a:rPr lang="en-US" altLang="en-US" sz="2000" dirty="0" smtClean="0"/>
              <a:t>counting approach</a:t>
            </a:r>
          </a:p>
          <a:p>
            <a:pPr lvl="1" eaLnBrk="1" hangingPunct="1">
              <a:lnSpc>
                <a:spcPct val="80000"/>
              </a:lnSpc>
            </a:pPr>
            <a:r>
              <a:rPr lang="en-US" altLang="en-US" sz="2000" dirty="0" smtClean="0"/>
              <a:t>language</a:t>
            </a:r>
          </a:p>
          <a:p>
            <a:pPr lvl="1" eaLnBrk="1" hangingPunct="1">
              <a:lnSpc>
                <a:spcPct val="80000"/>
              </a:lnSpc>
            </a:pPr>
            <a:r>
              <a:rPr lang="en-US" altLang="en-US" sz="2000" dirty="0" smtClean="0"/>
              <a:t>language level</a:t>
            </a:r>
          </a:p>
          <a:p>
            <a:pPr lvl="1" eaLnBrk="1" hangingPunct="1">
              <a:lnSpc>
                <a:spcPct val="80000"/>
              </a:lnSpc>
            </a:pPr>
            <a:r>
              <a:rPr lang="en-US" altLang="en-US" sz="2000" dirty="0" smtClean="0"/>
              <a:t>compiler</a:t>
            </a:r>
          </a:p>
          <a:p>
            <a:pPr eaLnBrk="1" hangingPunct="1">
              <a:lnSpc>
                <a:spcPct val="80000"/>
              </a:lnSpc>
            </a:pPr>
            <a:r>
              <a:rPr lang="en-US" altLang="en-US" sz="2400" dirty="0" smtClean="0"/>
              <a:t>and is difficult for more complex algorithms</a:t>
            </a:r>
          </a:p>
          <a:p>
            <a:pPr eaLnBrk="1" hangingPunct="1">
              <a:lnSpc>
                <a:spcPct val="80000"/>
              </a:lnSpc>
            </a:pPr>
            <a:endParaRPr lang="en-US" altLang="en-US" sz="2400" dirty="0" smtClean="0"/>
          </a:p>
          <a:p>
            <a:pPr eaLnBrk="1" hangingPunct="1">
              <a:lnSpc>
                <a:spcPct val="80000"/>
              </a:lnSpc>
            </a:pPr>
            <a:endParaRPr lang="en-US" altLang="en-US" sz="2400" dirty="0" smtClean="0"/>
          </a:p>
        </p:txBody>
      </p:sp>
      <p:sp>
        <p:nvSpPr>
          <p:cNvPr id="105476" name="Rectangle 5"/>
          <p:cNvSpPr>
            <a:spLocks noGrp="1" noChangeArrowheads="1"/>
          </p:cNvSpPr>
          <p:nvPr>
            <p:ph type="body" sz="half" idx="2"/>
          </p:nvPr>
        </p:nvSpPr>
        <p:spPr>
          <a:xfrm>
            <a:off x="152400" y="1752600"/>
            <a:ext cx="4038600" cy="4525963"/>
          </a:xfrm>
        </p:spPr>
        <p:txBody>
          <a:bodyPr/>
          <a:lstStyle/>
          <a:p>
            <a:pPr marL="0" indent="0" eaLnBrk="1" hangingPunct="1">
              <a:lnSpc>
                <a:spcPct val="80000"/>
              </a:lnSpc>
              <a:buFontTx/>
              <a:buNone/>
            </a:pPr>
            <a:r>
              <a:rPr lang="en-US" altLang="en-US" sz="2400" dirty="0" smtClean="0"/>
              <a:t>Problem: guess secret number between 1 and 1,000 (the Hi-Lo game)</a:t>
            </a:r>
            <a:endParaRPr lang="en-US" altLang="en-US" sz="2000" dirty="0" smtClean="0">
              <a:latin typeface="Courier New" panose="02070309020205020404" pitchFamily="49" charset="0"/>
            </a:endParaRPr>
          </a:p>
          <a:p>
            <a:pPr marL="0" indent="0" eaLnBrk="1" hangingPunct="1">
              <a:lnSpc>
                <a:spcPct val="80000"/>
              </a:lnSpc>
              <a:buFontTx/>
              <a:buNone/>
            </a:pPr>
            <a:endParaRPr lang="en-US" altLang="en-US" sz="2000" dirty="0" smtClean="0">
              <a:latin typeface="Courier New" panose="02070309020205020404" pitchFamily="49" charset="0"/>
            </a:endParaRPr>
          </a:p>
          <a:p>
            <a:pPr marL="0" indent="0" eaLnBrk="1" hangingPunct="1">
              <a:lnSpc>
                <a:spcPct val="80000"/>
              </a:lnSpc>
              <a:buFontTx/>
              <a:buNone/>
            </a:pPr>
            <a:r>
              <a:rPr lang="en-US" altLang="en-US" sz="2000" dirty="0" smtClean="0">
                <a:latin typeface="Courier New" panose="02070309020205020404" pitchFamily="49" charset="0"/>
              </a:rPr>
              <a:t>Hi-Lo Sequential Search:</a:t>
            </a:r>
          </a:p>
          <a:p>
            <a:pPr marL="0" indent="0" eaLnBrk="1" hangingPunct="1">
              <a:lnSpc>
                <a:spcPct val="80000"/>
              </a:lnSpc>
              <a:buFontTx/>
              <a:buNone/>
            </a:pPr>
            <a:r>
              <a:rPr lang="en-US" altLang="en-US" sz="2000" dirty="0" smtClean="0">
                <a:latin typeface="Courier New" panose="02070309020205020404" pitchFamily="49" charset="0"/>
              </a:rPr>
              <a:t>  Set guess to 0</a:t>
            </a:r>
          </a:p>
          <a:p>
            <a:pPr marL="0" indent="0" eaLnBrk="1" hangingPunct="1">
              <a:lnSpc>
                <a:spcPct val="80000"/>
              </a:lnSpc>
              <a:buFontTx/>
              <a:buNone/>
            </a:pPr>
            <a:r>
              <a:rPr lang="en-US" altLang="en-US" sz="2000" dirty="0" smtClean="0">
                <a:latin typeface="Courier New" panose="02070309020205020404" pitchFamily="49" charset="0"/>
              </a:rPr>
              <a:t>  do</a:t>
            </a:r>
          </a:p>
          <a:p>
            <a:pPr marL="0" indent="0" eaLnBrk="1" hangingPunct="1">
              <a:lnSpc>
                <a:spcPct val="80000"/>
              </a:lnSpc>
              <a:buFontTx/>
              <a:buNone/>
            </a:pPr>
            <a:r>
              <a:rPr lang="en-US" altLang="en-US" sz="2000" dirty="0" smtClean="0">
                <a:latin typeface="Courier New" panose="02070309020205020404" pitchFamily="49" charset="0"/>
              </a:rPr>
              <a:t>    Increment guess by 1</a:t>
            </a:r>
          </a:p>
          <a:p>
            <a:pPr marL="0" indent="0" eaLnBrk="1" hangingPunct="1">
              <a:lnSpc>
                <a:spcPct val="80000"/>
              </a:lnSpc>
              <a:buFontTx/>
              <a:buNone/>
            </a:pPr>
            <a:r>
              <a:rPr lang="en-US" altLang="en-US" sz="2000" dirty="0" smtClean="0">
                <a:latin typeface="Courier New" panose="02070309020205020404" pitchFamily="49" charset="0"/>
              </a:rPr>
              <a:t>    Announce guess</a:t>
            </a:r>
          </a:p>
          <a:p>
            <a:pPr marL="0" indent="0" eaLnBrk="1" hangingPunct="1">
              <a:lnSpc>
                <a:spcPct val="80000"/>
              </a:lnSpc>
              <a:buFontTx/>
              <a:buNone/>
            </a:pPr>
            <a:r>
              <a:rPr lang="en-US" altLang="en-US" sz="2000" dirty="0" smtClean="0">
                <a:latin typeface="Courier New" panose="02070309020205020404" pitchFamily="49" charset="0"/>
              </a:rPr>
              <a:t>  while (guess is not</a:t>
            </a:r>
          </a:p>
          <a:p>
            <a:pPr marL="0" indent="0" eaLnBrk="1" hangingPunct="1">
              <a:lnSpc>
                <a:spcPct val="80000"/>
              </a:lnSpc>
              <a:buFontTx/>
              <a:buNone/>
            </a:pPr>
            <a:r>
              <a:rPr lang="en-US" altLang="en-US" sz="2000" dirty="0" smtClean="0">
                <a:latin typeface="Courier New" panose="02070309020205020404" pitchFamily="49" charset="0"/>
              </a:rPr>
              <a:t>         correct)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1987">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41987">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41987">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41987">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41987">
                                            <p:txEl>
                                              <p:pRg st="5" end="5"/>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41987">
                                            <p:txEl>
                                              <p:pRg st="6" end="6"/>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41987">
                                            <p:txEl>
                                              <p:pRg st="7" end="7"/>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41987">
                                            <p:txEl>
                                              <p:pRg st="8" end="8"/>
                                            </p:txEl>
                                          </p:spTgt>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nodeType="clickEffect">
                                  <p:stCondLst>
                                    <p:cond delay="0"/>
                                  </p:stCondLst>
                                  <p:childTnLst>
                                    <p:set>
                                      <p:cBhvr>
                                        <p:cTn id="38" dur="1" fill="hold">
                                          <p:stCondLst>
                                            <p:cond delay="0"/>
                                          </p:stCondLst>
                                        </p:cTn>
                                        <p:tgtEl>
                                          <p:spTgt spid="41987">
                                            <p:txEl>
                                              <p:pRg st="9" end="9"/>
                                            </p:txEl>
                                          </p:spTgt>
                                        </p:tgtEl>
                                        <p:attrNameLst>
                                          <p:attrName>style.visibility</p:attrName>
                                        </p:attrNameLst>
                                      </p:cBhvr>
                                      <p:to>
                                        <p:strVal val="visible"/>
                                      </p:to>
                                    </p:set>
                                  </p:childTnLst>
                                </p:cTn>
                              </p:par>
                            </p:childTnLst>
                          </p:cTn>
                        </p:par>
                      </p:childTnLst>
                    </p:cTn>
                  </p:par>
                  <p:par>
                    <p:cTn id="39" fill="hold" nodeType="clickPar">
                      <p:stCondLst>
                        <p:cond delay="indefinite"/>
                      </p:stCondLst>
                      <p:childTnLst>
                        <p:par>
                          <p:cTn id="40" fill="hold" nodeType="withGroup">
                            <p:stCondLst>
                              <p:cond delay="0"/>
                            </p:stCondLst>
                            <p:childTnLst>
                              <p:par>
                                <p:cTn id="41" presetID="1" presetClass="entr" presetSubtype="0" fill="hold" nodeType="clickEffect">
                                  <p:stCondLst>
                                    <p:cond delay="0"/>
                                  </p:stCondLst>
                                  <p:childTnLst>
                                    <p:set>
                                      <p:cBhvr>
                                        <p:cTn id="42" dur="1" fill="hold">
                                          <p:stCondLst>
                                            <p:cond delay="0"/>
                                          </p:stCondLst>
                                        </p:cTn>
                                        <p:tgtEl>
                                          <p:spTgt spid="41987">
                                            <p:txEl>
                                              <p:pRg st="10" end="10"/>
                                            </p:txEl>
                                          </p:spTgt>
                                        </p:tgtEl>
                                        <p:attrNameLst>
                                          <p:attrName>style.visibility</p:attrName>
                                        </p:attrNameLst>
                                      </p:cBhvr>
                                      <p:to>
                                        <p:strVal val="visible"/>
                                      </p:to>
                                    </p:set>
                                  </p:childTnLst>
                                </p:cTn>
                              </p:par>
                            </p:childTnLst>
                          </p:cTn>
                        </p:par>
                      </p:childTnLst>
                    </p:cTn>
                  </p:par>
                  <p:par>
                    <p:cTn id="43" fill="hold" nodeType="clickPar">
                      <p:stCondLst>
                        <p:cond delay="indefinite"/>
                      </p:stCondLst>
                      <p:childTnLst>
                        <p:par>
                          <p:cTn id="44" fill="hold" nodeType="withGroup">
                            <p:stCondLst>
                              <p:cond delay="0"/>
                            </p:stCondLst>
                            <p:childTnLst>
                              <p:par>
                                <p:cTn id="45" presetID="1" presetClass="entr" presetSubtype="0" fill="hold" nodeType="clickEffect">
                                  <p:stCondLst>
                                    <p:cond delay="0"/>
                                  </p:stCondLst>
                                  <p:childTnLst>
                                    <p:set>
                                      <p:cBhvr>
                                        <p:cTn id="46" dur="1" fill="hold">
                                          <p:stCondLst>
                                            <p:cond delay="0"/>
                                          </p:stCondLst>
                                        </p:cTn>
                                        <p:tgtEl>
                                          <p:spTgt spid="4198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ChangeArrowheads="1"/>
          </p:cNvSpPr>
          <p:nvPr>
            <p:ph type="title"/>
          </p:nvPr>
        </p:nvSpPr>
        <p:spPr/>
        <p:txBody>
          <a:bodyPr/>
          <a:lstStyle/>
          <a:p>
            <a:pPr eaLnBrk="1" hangingPunct="1"/>
            <a:r>
              <a:rPr lang="en-US" altLang="en-US" sz="4000" dirty="0" smtClean="0"/>
              <a:t>Isolate a fundamental operation</a:t>
            </a:r>
          </a:p>
        </p:txBody>
      </p:sp>
      <p:sp>
        <p:nvSpPr>
          <p:cNvPr id="107523" name="Rectangle 3"/>
          <p:cNvSpPr>
            <a:spLocks noGrp="1" noChangeArrowheads="1"/>
          </p:cNvSpPr>
          <p:nvPr>
            <p:ph type="body" idx="1"/>
          </p:nvPr>
        </p:nvSpPr>
        <p:spPr/>
        <p:txBody>
          <a:bodyPr/>
          <a:lstStyle/>
          <a:p>
            <a:pPr eaLnBrk="1" hangingPunct="1">
              <a:lnSpc>
                <a:spcPct val="90000"/>
              </a:lnSpc>
            </a:pPr>
            <a:r>
              <a:rPr lang="en-US" altLang="en-US" sz="2800" dirty="0" smtClean="0"/>
              <a:t>Rather than count all operations, select a fundamental operation, an operation that is performed “the most”, and count it.</a:t>
            </a:r>
          </a:p>
          <a:p>
            <a:pPr eaLnBrk="1" hangingPunct="1">
              <a:lnSpc>
                <a:spcPct val="90000"/>
              </a:lnSpc>
            </a:pPr>
            <a:r>
              <a:rPr lang="en-US" altLang="en-US" sz="2800" dirty="0" smtClean="0"/>
              <a:t>For the “guess the number” problem a basic operation might be “announce guess” … </a:t>
            </a:r>
          </a:p>
          <a:p>
            <a:pPr lvl="1" eaLnBrk="1" hangingPunct="1">
              <a:lnSpc>
                <a:spcPct val="90000"/>
              </a:lnSpc>
            </a:pPr>
            <a:r>
              <a:rPr lang="en-US" altLang="en-US" sz="2400" dirty="0" smtClean="0"/>
              <a:t>count is </a:t>
            </a:r>
            <a:r>
              <a:rPr lang="en-US" altLang="en-US" sz="2400" dirty="0" smtClean="0"/>
              <a:t>1,000</a:t>
            </a:r>
          </a:p>
          <a:p>
            <a:pPr marL="457200" lvl="1" indent="0" eaLnBrk="1" hangingPunct="1">
              <a:lnSpc>
                <a:spcPct val="90000"/>
              </a:lnSpc>
              <a:buNone/>
            </a:pPr>
            <a:endParaRPr lang="en-US" altLang="en-US" sz="2400" dirty="0" smtClean="0"/>
          </a:p>
          <a:p>
            <a:pPr eaLnBrk="1" hangingPunct="1">
              <a:lnSpc>
                <a:spcPct val="90000"/>
              </a:lnSpc>
            </a:pPr>
            <a:r>
              <a:rPr lang="en-US" altLang="en-US" sz="2800" dirty="0" smtClean="0"/>
              <a:t>But what if problem size changes:</a:t>
            </a:r>
          </a:p>
          <a:p>
            <a:pPr lvl="1" eaLnBrk="1" hangingPunct="1">
              <a:lnSpc>
                <a:spcPct val="90000"/>
              </a:lnSpc>
            </a:pPr>
            <a:r>
              <a:rPr lang="en-US" altLang="en-US" sz="2400" dirty="0" smtClean="0"/>
              <a:t>“I’m thinking of a number between 1 and 1 million!”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752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752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p:txBody>
          <a:bodyPr/>
          <a:lstStyle/>
          <a:p>
            <a:pPr eaLnBrk="1" hangingPunct="1"/>
            <a:r>
              <a:rPr lang="en-US" altLang="en-US" sz="4000" dirty="0" smtClean="0"/>
              <a:t>Size of Input</a:t>
            </a:r>
          </a:p>
        </p:txBody>
      </p:sp>
      <p:sp>
        <p:nvSpPr>
          <p:cNvPr id="109571" name="Rectangle 3"/>
          <p:cNvSpPr>
            <a:spLocks noGrp="1" noChangeArrowheads="1"/>
          </p:cNvSpPr>
          <p:nvPr>
            <p:ph type="body" idx="1"/>
          </p:nvPr>
        </p:nvSpPr>
        <p:spPr/>
        <p:txBody>
          <a:bodyPr/>
          <a:lstStyle/>
          <a:p>
            <a:pPr eaLnBrk="1" hangingPunct="1">
              <a:lnSpc>
                <a:spcPct val="90000"/>
              </a:lnSpc>
            </a:pPr>
            <a:r>
              <a:rPr lang="en-US" altLang="en-US" sz="2800" dirty="0" smtClean="0"/>
              <a:t>To make our count generally useable we express it as a function of the size of the problem</a:t>
            </a:r>
          </a:p>
          <a:p>
            <a:pPr eaLnBrk="1" hangingPunct="1">
              <a:lnSpc>
                <a:spcPct val="90000"/>
              </a:lnSpc>
            </a:pPr>
            <a:r>
              <a:rPr lang="en-US" altLang="en-US" sz="2800" dirty="0" smtClean="0"/>
              <a:t>“I’m thinking of number between 1 and N”</a:t>
            </a:r>
          </a:p>
          <a:p>
            <a:pPr lvl="1" eaLnBrk="1" hangingPunct="1">
              <a:lnSpc>
                <a:spcPct val="90000"/>
              </a:lnSpc>
            </a:pPr>
            <a:r>
              <a:rPr lang="en-US" altLang="en-US" sz="2400" dirty="0" smtClean="0"/>
              <a:t>Sequential Search: N “announces”</a:t>
            </a:r>
          </a:p>
          <a:p>
            <a:pPr lvl="1" eaLnBrk="1" hangingPunct="1">
              <a:lnSpc>
                <a:spcPct val="90000"/>
              </a:lnSpc>
            </a:pPr>
            <a:r>
              <a:rPr lang="en-US" altLang="en-US" sz="2400" dirty="0" smtClean="0"/>
              <a:t>Binary Search (cut search area in half at each step): log</a:t>
            </a:r>
            <a:r>
              <a:rPr lang="en-US" altLang="en-US" sz="2400" baseline="-25000" dirty="0" smtClean="0"/>
              <a:t>2</a:t>
            </a:r>
            <a:r>
              <a:rPr lang="en-US" altLang="en-US" sz="2400" dirty="0" smtClean="0"/>
              <a:t>N “announces”</a:t>
            </a: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p:nvPr>
        </p:nvSpPr>
        <p:spPr/>
        <p:txBody>
          <a:bodyPr/>
          <a:lstStyle/>
          <a:p>
            <a:pPr eaLnBrk="1" hangingPunct="1"/>
            <a:r>
              <a:rPr lang="en-US" altLang="en-US" sz="4000" dirty="0" smtClean="0"/>
              <a:t>A further simplification:</a:t>
            </a:r>
            <a:br>
              <a:rPr lang="en-US" altLang="en-US" sz="4000" dirty="0" smtClean="0"/>
            </a:br>
            <a:r>
              <a:rPr lang="en-US" altLang="en-US" sz="4000" dirty="0" smtClean="0"/>
              <a:t>Order of Growth Notation</a:t>
            </a:r>
          </a:p>
        </p:txBody>
      </p:sp>
      <p:sp>
        <p:nvSpPr>
          <p:cNvPr id="111619" name="Rectangle 3"/>
          <p:cNvSpPr>
            <a:spLocks noGrp="1" noChangeArrowheads="1"/>
          </p:cNvSpPr>
          <p:nvPr>
            <p:ph type="body" idx="1"/>
          </p:nvPr>
        </p:nvSpPr>
        <p:spPr/>
        <p:txBody>
          <a:bodyPr/>
          <a:lstStyle/>
          <a:p>
            <a:pPr eaLnBrk="1" hangingPunct="1">
              <a:lnSpc>
                <a:spcPct val="80000"/>
              </a:lnSpc>
            </a:pPr>
            <a:endParaRPr lang="en-US" altLang="en-US" sz="2000" dirty="0" smtClean="0"/>
          </a:p>
          <a:p>
            <a:pPr eaLnBrk="1" hangingPunct="1">
              <a:lnSpc>
                <a:spcPct val="80000"/>
              </a:lnSpc>
            </a:pPr>
            <a:r>
              <a:rPr lang="en-US" altLang="en-US" sz="2400" dirty="0" smtClean="0"/>
              <a:t>We measure the complexity of an algorithm as the number of times a fundamental operation is performed, represented as a function of the size of the problem. </a:t>
            </a:r>
          </a:p>
          <a:p>
            <a:pPr eaLnBrk="1" hangingPunct="1">
              <a:lnSpc>
                <a:spcPct val="80000"/>
              </a:lnSpc>
            </a:pPr>
            <a:r>
              <a:rPr lang="en-US" altLang="en-US" sz="2400" dirty="0" smtClean="0"/>
              <a:t>For example, an algorithm performed on an N element array may require 2N</a:t>
            </a:r>
            <a:r>
              <a:rPr lang="en-US" altLang="en-US" sz="2400" baseline="30000" dirty="0" smtClean="0"/>
              <a:t>2</a:t>
            </a:r>
            <a:r>
              <a:rPr lang="en-US" altLang="en-US" sz="2400" dirty="0" smtClean="0"/>
              <a:t> + 4N + 3 comparisons. </a:t>
            </a:r>
          </a:p>
          <a:p>
            <a:pPr eaLnBrk="1" hangingPunct="1">
              <a:lnSpc>
                <a:spcPct val="80000"/>
              </a:lnSpc>
            </a:pPr>
            <a:r>
              <a:rPr lang="en-US" altLang="en-US" sz="2400" dirty="0" smtClean="0"/>
              <a:t>Order of growth notation expresses computing time (complexity) as the term in the function that increases most rapidly relative to the size of a problem. </a:t>
            </a:r>
          </a:p>
          <a:p>
            <a:pPr eaLnBrk="1" hangingPunct="1">
              <a:lnSpc>
                <a:spcPct val="80000"/>
              </a:lnSpc>
            </a:pPr>
            <a:r>
              <a:rPr lang="en-US" altLang="en-US" sz="2400" dirty="0" smtClean="0"/>
              <a:t>In our example, rather than saying the complexity is 2N</a:t>
            </a:r>
            <a:r>
              <a:rPr lang="en-US" altLang="en-US" sz="2400" baseline="30000" dirty="0" smtClean="0"/>
              <a:t>2</a:t>
            </a:r>
            <a:r>
              <a:rPr lang="en-US" altLang="en-US" sz="2400" dirty="0" smtClean="0"/>
              <a:t> + 4N + 3 we say it is O(N</a:t>
            </a:r>
            <a:r>
              <a:rPr lang="en-US" altLang="en-US" sz="2400" baseline="30000" dirty="0" smtClean="0"/>
              <a:t>2</a:t>
            </a:r>
            <a:r>
              <a:rPr lang="en-US" altLang="en-US" sz="2400" dirty="0" smtClean="0"/>
              <a:t>).</a:t>
            </a:r>
          </a:p>
          <a:p>
            <a:pPr eaLnBrk="1" hangingPunct="1">
              <a:lnSpc>
                <a:spcPct val="80000"/>
              </a:lnSpc>
            </a:pPr>
            <a:r>
              <a:rPr lang="en-US" altLang="en-US" sz="2400" dirty="0" smtClean="0"/>
              <a:t>This works just as well for most purposes and simplifies the analysis and use of the complexity measure.</a:t>
            </a: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p:nvPr>
        </p:nvSpPr>
        <p:spPr/>
        <p:txBody>
          <a:bodyPr/>
          <a:lstStyle/>
          <a:p>
            <a:pPr eaLnBrk="1" hangingPunct="1"/>
            <a:r>
              <a:rPr lang="en-US" altLang="en-US" sz="4000" dirty="0" smtClean="0"/>
              <a:t>Selection Sort</a:t>
            </a:r>
          </a:p>
        </p:txBody>
      </p:sp>
      <p:sp>
        <p:nvSpPr>
          <p:cNvPr id="113667" name="Rectangle 3"/>
          <p:cNvSpPr>
            <a:spLocks noGrp="1" noChangeArrowheads="1"/>
          </p:cNvSpPr>
          <p:nvPr>
            <p:ph type="body" idx="1"/>
          </p:nvPr>
        </p:nvSpPr>
        <p:spPr/>
        <p:txBody>
          <a:bodyPr/>
          <a:lstStyle/>
          <a:p>
            <a:pPr eaLnBrk="1" hangingPunct="1"/>
            <a:r>
              <a:rPr lang="en-US" altLang="en-US" sz="2800" dirty="0" smtClean="0"/>
              <a:t>If we were handed a list of names on a sheet of paper and asked to put them in alphabetical order, we might use this general approach:</a:t>
            </a:r>
          </a:p>
          <a:p>
            <a:pPr lvl="1" eaLnBrk="1" hangingPunct="1"/>
            <a:r>
              <a:rPr lang="en-US" altLang="en-US" sz="2400" i="1" dirty="0" smtClean="0"/>
              <a:t>Select</a:t>
            </a:r>
            <a:r>
              <a:rPr lang="en-US" altLang="en-US" sz="2400" dirty="0" smtClean="0"/>
              <a:t> the name that comes first in alphabetical order, and write it on a second sheet of paper.</a:t>
            </a:r>
          </a:p>
          <a:p>
            <a:pPr lvl="1" eaLnBrk="1" hangingPunct="1"/>
            <a:r>
              <a:rPr lang="en-US" altLang="en-US" sz="2400" dirty="0" smtClean="0"/>
              <a:t>Cross the name out on the original sheet.</a:t>
            </a:r>
          </a:p>
          <a:p>
            <a:pPr lvl="1" eaLnBrk="1" hangingPunct="1"/>
            <a:r>
              <a:rPr lang="en-US" altLang="en-US" sz="2400" dirty="0" smtClean="0"/>
              <a:t>Repeat steps 1 and 2 for the second name, the third name, and so on until all the names on the original sheet have been crossed out and written onto the second sheet, at which point the list on the second sheet is sorted.</a:t>
            </a: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5714" name="Picture 5" descr="37461_CH01_AIT1001"/>
          <p:cNvPicPr>
            <a:picLocks noGrp="1" noChangeAspect="1" noChangeArrowheads="1"/>
          </p:cNvPicPr>
          <p:nvPr>
            <p:ph/>
          </p:nvPr>
        </p:nvPicPr>
        <p:blipFill>
          <a:blip r:embed="rId3">
            <a:extLst>
              <a:ext uri="{28A0092B-C50C-407E-A947-70E740481C1C}">
                <a14:useLocalDpi xmlns:a14="http://schemas.microsoft.com/office/drawing/2010/main" val="0"/>
              </a:ext>
            </a:extLst>
          </a:blip>
          <a:srcRect/>
          <a:stretch>
            <a:fillRect/>
          </a:stretch>
        </p:blipFill>
        <p:spPr>
          <a:xfrm>
            <a:off x="838200" y="1828800"/>
            <a:ext cx="7848600" cy="3895725"/>
          </a:xfrm>
          <a:noFill/>
        </p:spPr>
      </p:pic>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ChangeArrowheads="1"/>
          </p:cNvSpPr>
          <p:nvPr>
            <p:ph type="title"/>
          </p:nvPr>
        </p:nvSpPr>
        <p:spPr/>
        <p:txBody>
          <a:bodyPr/>
          <a:lstStyle/>
          <a:p>
            <a:pPr eaLnBrk="1" hangingPunct="1"/>
            <a:r>
              <a:rPr lang="en-US" altLang="en-US" sz="4000" dirty="0" smtClean="0"/>
              <a:t>An improvement</a:t>
            </a:r>
          </a:p>
        </p:txBody>
      </p:sp>
      <p:sp>
        <p:nvSpPr>
          <p:cNvPr id="117763" name="Rectangle 3"/>
          <p:cNvSpPr>
            <a:spLocks noGrp="1" noChangeArrowheads="1"/>
          </p:cNvSpPr>
          <p:nvPr>
            <p:ph type="body" idx="1"/>
          </p:nvPr>
        </p:nvSpPr>
        <p:spPr/>
        <p:txBody>
          <a:bodyPr/>
          <a:lstStyle/>
          <a:p>
            <a:pPr eaLnBrk="1" hangingPunct="1"/>
            <a:r>
              <a:rPr lang="en-US" altLang="en-US" sz="2800" dirty="0" smtClean="0"/>
              <a:t>Our algorithm is simple but it has one drawback: It requires space to store two complete lists. </a:t>
            </a:r>
          </a:p>
          <a:p>
            <a:pPr eaLnBrk="1" hangingPunct="1"/>
            <a:r>
              <a:rPr lang="en-US" altLang="en-US" sz="2800" dirty="0" smtClean="0"/>
              <a:t>Instead of writing the “first” name onto a separate sheet of paper, exchange it with the name in the first location on the original sheet. And so on.</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altLang="en-US" sz="4000" dirty="0" smtClean="0"/>
              <a:t>Java Access Control Modifiers</a:t>
            </a:r>
          </a:p>
        </p:txBody>
      </p:sp>
      <p:graphicFrame>
        <p:nvGraphicFramePr>
          <p:cNvPr id="24651" name="Group 75"/>
          <p:cNvGraphicFramePr>
            <a:graphicFrameLocks noGrp="1"/>
          </p:cNvGraphicFramePr>
          <p:nvPr>
            <p:ph idx="1"/>
          </p:nvPr>
        </p:nvGraphicFramePr>
        <p:xfrm>
          <a:off x="381000" y="1828800"/>
          <a:ext cx="8305799" cy="3687764"/>
        </p:xfrm>
        <a:graphic>
          <a:graphicData uri="http://schemas.openxmlformats.org/drawingml/2006/table">
            <a:tbl>
              <a:tblPr/>
              <a:tblGrid>
                <a:gridCol w="1510145"/>
                <a:gridCol w="1510145"/>
                <a:gridCol w="1736667"/>
                <a:gridCol w="1736667"/>
                <a:gridCol w="1812175"/>
              </a:tblGrid>
              <a:tr h="152409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charset="0"/>
                      </a:endParaRPr>
                    </a:p>
                  </a:txBody>
                  <a:tcPr marT="45723" marB="45723"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Within the Class</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Within Subclasses in the Same Package</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Within Subclasses in Other Packages</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Everywhere</a:t>
                      </a:r>
                    </a:p>
                  </a:txBody>
                  <a:tcPr marT="45723" marB="45723"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76979">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public</a:t>
                      </a:r>
                    </a:p>
                  </a:txBody>
                  <a:tcPr marT="45723" marB="45723"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X</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X</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X</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X</a:t>
                      </a:r>
                    </a:p>
                  </a:txBody>
                  <a:tcPr marT="45723" marB="45723"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4856">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protected</a:t>
                      </a:r>
                    </a:p>
                  </a:txBody>
                  <a:tcPr marT="45723" marB="45723"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X</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X</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X</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2000" b="0" i="0" u="none" strike="noStrike" cap="none" normalizeH="0" baseline="0" smtClean="0">
                        <a:ln>
                          <a:noFill/>
                        </a:ln>
                        <a:solidFill>
                          <a:schemeClr val="tx1"/>
                        </a:solidFill>
                        <a:effectLst/>
                        <a:latin typeface="Arial" charset="0"/>
                      </a:endParaRPr>
                    </a:p>
                  </a:txBody>
                  <a:tcPr marT="45723" marB="45723"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4856">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package</a:t>
                      </a:r>
                    </a:p>
                  </a:txBody>
                  <a:tcPr marT="45723" marB="45723"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X</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X</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2000" b="0" i="0" u="none" strike="noStrike" cap="none" normalizeH="0" baseline="0" dirty="0" smtClean="0">
                        <a:ln>
                          <a:noFill/>
                        </a:ln>
                        <a:solidFill>
                          <a:schemeClr val="tx1"/>
                        </a:solidFill>
                        <a:effectLst/>
                        <a:latin typeface="Arial" charset="0"/>
                      </a:endParaRP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2000" b="0" i="0" u="none" strike="noStrike" cap="none" normalizeH="0" baseline="0" dirty="0" smtClean="0">
                        <a:ln>
                          <a:noFill/>
                        </a:ln>
                        <a:solidFill>
                          <a:schemeClr val="tx1"/>
                        </a:solidFill>
                        <a:effectLst/>
                        <a:latin typeface="Arial" charset="0"/>
                      </a:endParaRPr>
                    </a:p>
                  </a:txBody>
                  <a:tcPr marT="45723" marB="45723"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76979">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private</a:t>
                      </a:r>
                    </a:p>
                  </a:txBody>
                  <a:tcPr marT="45723" marB="45723"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X</a:t>
                      </a: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2000" b="0" i="0" u="none" strike="noStrike" cap="none" normalizeH="0" baseline="0" smtClean="0">
                        <a:ln>
                          <a:noFill/>
                        </a:ln>
                        <a:solidFill>
                          <a:schemeClr val="tx1"/>
                        </a:solidFill>
                        <a:effectLst/>
                        <a:latin typeface="Arial" charset="0"/>
                      </a:endParaRP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2000" b="0" i="0" u="none" strike="noStrike" cap="none" normalizeH="0" baseline="0" smtClean="0">
                        <a:ln>
                          <a:noFill/>
                        </a:ln>
                        <a:solidFill>
                          <a:schemeClr val="tx1"/>
                        </a:solidFill>
                        <a:effectLst/>
                        <a:latin typeface="Arial" charset="0"/>
                      </a:endParaRPr>
                    </a:p>
                  </a:txBody>
                  <a:tcPr marT="45723" marB="45723"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2000" b="0" i="0" u="none" strike="noStrike" cap="none" normalizeH="0" baseline="0" dirty="0" smtClean="0">
                        <a:ln>
                          <a:noFill/>
                        </a:ln>
                        <a:solidFill>
                          <a:schemeClr val="tx1"/>
                        </a:solidFill>
                        <a:effectLst/>
                        <a:latin typeface="Arial" charset="0"/>
                      </a:endParaRPr>
                    </a:p>
                  </a:txBody>
                  <a:tcPr marT="45723" marB="45723"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810" name="Picture 5" descr="37461_CH01_AIT1002"/>
          <p:cNvPicPr>
            <a:picLocks noGrp="1" noChangeAspect="1" noChangeArrowheads="1"/>
          </p:cNvPicPr>
          <p:nvPr>
            <p:ph/>
          </p:nvPr>
        </p:nvPicPr>
        <p:blipFill>
          <a:blip r:embed="rId3">
            <a:extLst>
              <a:ext uri="{28A0092B-C50C-407E-A947-70E740481C1C}">
                <a14:useLocalDpi xmlns:a14="http://schemas.microsoft.com/office/drawing/2010/main" val="0"/>
              </a:ext>
            </a:extLst>
          </a:blip>
          <a:srcRect/>
          <a:stretch>
            <a:fillRect/>
          </a:stretch>
        </p:blipFill>
        <p:spPr>
          <a:xfrm>
            <a:off x="2286000" y="762000"/>
            <a:ext cx="5389563" cy="5867400"/>
          </a:xfrm>
          <a:noFill/>
        </p:spPr>
      </p:pic>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ChangeArrowheads="1"/>
          </p:cNvSpPr>
          <p:nvPr>
            <p:ph type="title"/>
          </p:nvPr>
        </p:nvSpPr>
        <p:spPr/>
        <p:txBody>
          <a:bodyPr/>
          <a:lstStyle/>
          <a:p>
            <a:pPr eaLnBrk="1" hangingPunct="1"/>
            <a:r>
              <a:rPr lang="en-US" altLang="en-US" sz="4000" dirty="0" smtClean="0"/>
              <a:t>Selection Sort Algorithm</a:t>
            </a:r>
          </a:p>
        </p:txBody>
      </p:sp>
      <p:sp>
        <p:nvSpPr>
          <p:cNvPr id="121859" name="Text Box 4"/>
          <p:cNvSpPr txBox="1">
            <a:spLocks noChangeArrowheads="1"/>
          </p:cNvSpPr>
          <p:nvPr/>
        </p:nvSpPr>
        <p:spPr bwMode="auto">
          <a:xfrm>
            <a:off x="914400" y="1676400"/>
            <a:ext cx="7132638"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000" b="1" i="1" dirty="0"/>
              <a:t>SelectionSort</a:t>
            </a:r>
            <a:endParaRPr lang="en-US" altLang="en-US" sz="2000" dirty="0"/>
          </a:p>
          <a:p>
            <a:pPr eaLnBrk="1" hangingPunct="1">
              <a:spcBef>
                <a:spcPct val="0"/>
              </a:spcBef>
              <a:buFontTx/>
              <a:buNone/>
            </a:pPr>
            <a:r>
              <a:rPr lang="en-US" altLang="en-US" sz="2000" dirty="0"/>
              <a:t>for current going from 0 to SIZE - 2</a:t>
            </a:r>
          </a:p>
          <a:p>
            <a:pPr eaLnBrk="1" hangingPunct="1">
              <a:spcBef>
                <a:spcPct val="0"/>
              </a:spcBef>
              <a:buFontTx/>
              <a:buNone/>
            </a:pPr>
            <a:r>
              <a:rPr lang="en-US" altLang="en-US" sz="2000" dirty="0"/>
              <a:t>    Find the index in the array of the smallest unsorted element</a:t>
            </a:r>
          </a:p>
          <a:p>
            <a:pPr eaLnBrk="1" hangingPunct="1">
              <a:spcBef>
                <a:spcPct val="0"/>
              </a:spcBef>
              <a:buFontTx/>
              <a:buNone/>
            </a:pPr>
            <a:r>
              <a:rPr lang="en-US" altLang="en-US" sz="2000" dirty="0"/>
              <a:t>    Swap the current element with the smallest unsorted one</a:t>
            </a:r>
          </a:p>
          <a:p>
            <a:pPr eaLnBrk="1" hangingPunct="1">
              <a:spcBef>
                <a:spcPct val="0"/>
              </a:spcBef>
              <a:buFontTx/>
              <a:buNone/>
            </a:pPr>
            <a:endParaRPr lang="en-US" altLang="en-US" sz="2000" dirty="0"/>
          </a:p>
          <a:p>
            <a:pPr eaLnBrk="1" hangingPunct="1">
              <a:spcBef>
                <a:spcPct val="0"/>
              </a:spcBef>
              <a:buFontTx/>
              <a:buNone/>
            </a:pPr>
            <a:r>
              <a:rPr lang="en-US" altLang="en-US" sz="2400" dirty="0"/>
              <a:t>An example is depicted on the following slide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185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906" name="Picture 5" descr="37461_CH10_FIG1001"/>
          <p:cNvPicPr>
            <a:picLocks noGrp="1" noChangeAspect="1" noChangeArrowheads="1"/>
          </p:cNvPicPr>
          <p:nvPr>
            <p:ph/>
          </p:nvPr>
        </p:nvPicPr>
        <p:blipFill>
          <a:blip r:embed="rId3">
            <a:extLst>
              <a:ext uri="{28A0092B-C50C-407E-A947-70E740481C1C}">
                <a14:useLocalDpi xmlns:a14="http://schemas.microsoft.com/office/drawing/2010/main" val="0"/>
              </a:ext>
            </a:extLst>
          </a:blip>
          <a:srcRect/>
          <a:stretch>
            <a:fillRect/>
          </a:stretch>
        </p:blipFill>
        <p:spPr>
          <a:xfrm>
            <a:off x="1143000" y="147638"/>
            <a:ext cx="6858000" cy="6561137"/>
          </a:xfrm>
          <a:noFill/>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eaLnBrk="1" hangingPunct="1"/>
            <a:r>
              <a:rPr lang="en-US" altLang="en-US" sz="4000" dirty="0" smtClean="0"/>
              <a:t>Selection Sort Snapshot</a:t>
            </a:r>
          </a:p>
        </p:txBody>
      </p:sp>
      <p:pic>
        <p:nvPicPr>
          <p:cNvPr id="125955" name="Picture 5" descr="37461_CH10_FIG100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1066800" y="1719263"/>
            <a:ext cx="7162800" cy="4195222"/>
          </a:xfrm>
          <a:noFill/>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ChangeArrowheads="1"/>
          </p:cNvSpPr>
          <p:nvPr>
            <p:ph type="title"/>
          </p:nvPr>
        </p:nvSpPr>
        <p:spPr/>
        <p:txBody>
          <a:bodyPr/>
          <a:lstStyle/>
          <a:p>
            <a:pPr eaLnBrk="1" hangingPunct="1"/>
            <a:r>
              <a:rPr lang="en-US" altLang="en-US" sz="4000" dirty="0" smtClean="0"/>
              <a:t>Selection Sort Code</a:t>
            </a:r>
          </a:p>
        </p:txBody>
      </p:sp>
      <p:sp>
        <p:nvSpPr>
          <p:cNvPr id="128003" name="Text Box 4"/>
          <p:cNvSpPr txBox="1">
            <a:spLocks noChangeArrowheads="1"/>
          </p:cNvSpPr>
          <p:nvPr/>
        </p:nvSpPr>
        <p:spPr bwMode="auto">
          <a:xfrm>
            <a:off x="762000" y="1905000"/>
            <a:ext cx="6843540"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400" b="1" dirty="0">
                <a:latin typeface="Courier New" panose="02070309020205020404" pitchFamily="49" charset="0"/>
              </a:rPr>
              <a:t>static int minIndex(int </a:t>
            </a:r>
            <a:r>
              <a:rPr lang="en-US" altLang="en-US" sz="1400" b="1" dirty="0" err="1">
                <a:latin typeface="Courier New" panose="02070309020205020404" pitchFamily="49" charset="0"/>
              </a:rPr>
              <a:t>startIndex</a:t>
            </a:r>
            <a:r>
              <a:rPr lang="en-US" altLang="en-US" sz="1400" b="1" dirty="0">
                <a:latin typeface="Courier New" panose="02070309020205020404" pitchFamily="49" charset="0"/>
              </a:rPr>
              <a:t>, int </a:t>
            </a:r>
            <a:r>
              <a:rPr lang="en-US" altLang="en-US" sz="1400" b="1" dirty="0" err="1">
                <a:latin typeface="Courier New" panose="02070309020205020404" pitchFamily="49" charset="0"/>
              </a:rPr>
              <a:t>endIndex</a:t>
            </a: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Returns the index of the smallest value in</a:t>
            </a:r>
          </a:p>
          <a:p>
            <a:pPr eaLnBrk="1" hangingPunct="1">
              <a:spcBef>
                <a:spcPct val="0"/>
              </a:spcBef>
              <a:buFontTx/>
              <a:buNone/>
            </a:pPr>
            <a:r>
              <a:rPr lang="en-US" altLang="en-US" sz="1400" b="1" dirty="0">
                <a:latin typeface="Courier New" panose="02070309020205020404" pitchFamily="49" charset="0"/>
              </a:rPr>
              <a:t>// values[</a:t>
            </a:r>
            <a:r>
              <a:rPr lang="en-US" altLang="en-US" sz="1400" b="1" dirty="0" err="1">
                <a:latin typeface="Courier New" panose="02070309020205020404" pitchFamily="49" charset="0"/>
              </a:rPr>
              <a:t>startIndex</a:t>
            </a:r>
            <a:r>
              <a:rPr lang="en-US" altLang="en-US" sz="1400" b="1" dirty="0">
                <a:latin typeface="Courier New" panose="02070309020205020404" pitchFamily="49" charset="0"/>
              </a:rPr>
              <a:t>]..values[</a:t>
            </a:r>
            <a:r>
              <a:rPr lang="en-US" altLang="en-US" sz="1400" b="1" dirty="0" err="1">
                <a:latin typeface="Courier New" panose="02070309020205020404" pitchFamily="49" charset="0"/>
              </a:rPr>
              <a:t>endIndex</a:t>
            </a: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int </a:t>
            </a:r>
            <a:r>
              <a:rPr lang="en-US" altLang="en-US" sz="1400" b="1" dirty="0" err="1">
                <a:latin typeface="Courier New" panose="02070309020205020404" pitchFamily="49" charset="0"/>
              </a:rPr>
              <a:t>indexOfMin</a:t>
            </a:r>
            <a:r>
              <a:rPr lang="en-US" altLang="en-US" sz="1400" b="1" dirty="0">
                <a:latin typeface="Courier New" panose="02070309020205020404" pitchFamily="49" charset="0"/>
              </a:rPr>
              <a:t> = </a:t>
            </a:r>
            <a:r>
              <a:rPr lang="en-US" altLang="en-US" sz="1400" b="1" dirty="0" err="1">
                <a:latin typeface="Courier New" panose="02070309020205020404" pitchFamily="49" charset="0"/>
              </a:rPr>
              <a:t>startIndex</a:t>
            </a: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for (int index = </a:t>
            </a:r>
            <a:r>
              <a:rPr lang="en-US" altLang="en-US" sz="1400" b="1" dirty="0" err="1">
                <a:latin typeface="Courier New" panose="02070309020205020404" pitchFamily="49" charset="0"/>
              </a:rPr>
              <a:t>startIndex</a:t>
            </a:r>
            <a:r>
              <a:rPr lang="en-US" altLang="en-US" sz="1400" b="1" dirty="0">
                <a:latin typeface="Courier New" panose="02070309020205020404" pitchFamily="49" charset="0"/>
              </a:rPr>
              <a:t> + 1; index &lt;= </a:t>
            </a:r>
            <a:r>
              <a:rPr lang="en-US" altLang="en-US" sz="1400" b="1" dirty="0" err="1">
                <a:latin typeface="Courier New" panose="02070309020205020404" pitchFamily="49" charset="0"/>
              </a:rPr>
              <a:t>endIndex</a:t>
            </a:r>
            <a:r>
              <a:rPr lang="en-US" altLang="en-US" sz="1400" b="1" dirty="0">
                <a:latin typeface="Courier New" panose="02070309020205020404" pitchFamily="49" charset="0"/>
              </a:rPr>
              <a:t>; index++)</a:t>
            </a:r>
          </a:p>
          <a:p>
            <a:pPr eaLnBrk="1" hangingPunct="1">
              <a:spcBef>
                <a:spcPct val="0"/>
              </a:spcBef>
              <a:buFontTx/>
              <a:buNone/>
            </a:pPr>
            <a:r>
              <a:rPr lang="en-US" altLang="en-US" sz="1400" b="1" dirty="0">
                <a:latin typeface="Courier New" panose="02070309020205020404" pitchFamily="49" charset="0"/>
              </a:rPr>
              <a:t>    if (values[index] &lt; values[</a:t>
            </a:r>
            <a:r>
              <a:rPr lang="en-US" altLang="en-US" sz="1400" b="1" dirty="0" err="1">
                <a:latin typeface="Courier New" panose="02070309020205020404" pitchFamily="49" charset="0"/>
              </a:rPr>
              <a:t>indexOfMin</a:t>
            </a: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a:t>
            </a:r>
            <a:r>
              <a:rPr lang="en-US" altLang="en-US" sz="1400" b="1" dirty="0" err="1">
                <a:latin typeface="Courier New" panose="02070309020205020404" pitchFamily="49" charset="0"/>
              </a:rPr>
              <a:t>indexOfMin</a:t>
            </a:r>
            <a:r>
              <a:rPr lang="en-US" altLang="en-US" sz="1400" b="1" dirty="0">
                <a:latin typeface="Courier New" panose="02070309020205020404" pitchFamily="49" charset="0"/>
              </a:rPr>
              <a:t> = index;</a:t>
            </a:r>
          </a:p>
          <a:p>
            <a:pPr eaLnBrk="1" hangingPunct="1">
              <a:spcBef>
                <a:spcPct val="0"/>
              </a:spcBef>
              <a:buFontTx/>
              <a:buNone/>
            </a:pPr>
            <a:r>
              <a:rPr lang="en-US" altLang="en-US" sz="1400" b="1" dirty="0">
                <a:latin typeface="Courier New" panose="02070309020205020404" pitchFamily="49" charset="0"/>
              </a:rPr>
              <a:t>  return </a:t>
            </a:r>
            <a:r>
              <a:rPr lang="en-US" altLang="en-US" sz="1400" b="1" dirty="0" err="1">
                <a:latin typeface="Courier New" panose="02070309020205020404" pitchFamily="49" charset="0"/>
              </a:rPr>
              <a:t>indexOfMin</a:t>
            </a: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a:t>
            </a:r>
          </a:p>
          <a:p>
            <a:pPr eaLnBrk="1" hangingPunct="1">
              <a:spcBef>
                <a:spcPct val="0"/>
              </a:spcBef>
              <a:buFontTx/>
              <a:buNone/>
            </a:pPr>
            <a:r>
              <a:rPr lang="en-US" altLang="en-US" sz="1400" b="1" dirty="0">
                <a:latin typeface="Courier New" panose="02070309020205020404" pitchFamily="49" charset="0"/>
              </a:rPr>
              <a:t>static void selectionSort()</a:t>
            </a:r>
          </a:p>
          <a:p>
            <a:pPr eaLnBrk="1" hangingPunct="1">
              <a:spcBef>
                <a:spcPct val="0"/>
              </a:spcBef>
              <a:buFontTx/>
              <a:buNone/>
            </a:pPr>
            <a:r>
              <a:rPr lang="en-US" altLang="en-US" sz="1400" b="1" dirty="0">
                <a:latin typeface="Courier New" panose="02070309020205020404" pitchFamily="49" charset="0"/>
              </a:rPr>
              <a:t>// Sorts the values array using the selection sort algorithm. </a:t>
            </a:r>
          </a:p>
          <a:p>
            <a:pPr eaLnBrk="1" hangingPunct="1">
              <a:spcBef>
                <a:spcPct val="0"/>
              </a:spcBef>
              <a:buFontTx/>
              <a:buNone/>
            </a:pP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  int </a:t>
            </a:r>
            <a:r>
              <a:rPr lang="en-US" altLang="en-US" sz="1400" b="1" dirty="0" err="1">
                <a:latin typeface="Courier New" panose="02070309020205020404" pitchFamily="49" charset="0"/>
              </a:rPr>
              <a:t>endIndex</a:t>
            </a:r>
            <a:r>
              <a:rPr lang="en-US" altLang="en-US" sz="1400" b="1" dirty="0">
                <a:latin typeface="Courier New" panose="02070309020205020404" pitchFamily="49" charset="0"/>
              </a:rPr>
              <a:t> = SIZE – 1;</a:t>
            </a:r>
          </a:p>
          <a:p>
            <a:pPr eaLnBrk="1" hangingPunct="1">
              <a:spcBef>
                <a:spcPct val="0"/>
              </a:spcBef>
              <a:buFontTx/>
              <a:buNone/>
            </a:pPr>
            <a:r>
              <a:rPr lang="en-US" altLang="en-US" sz="1400" b="1" dirty="0">
                <a:latin typeface="Courier New" panose="02070309020205020404" pitchFamily="49" charset="0"/>
              </a:rPr>
              <a:t>  for (int current = 0; current &lt; </a:t>
            </a:r>
            <a:r>
              <a:rPr lang="en-US" altLang="en-US" sz="1400" b="1" dirty="0" err="1">
                <a:latin typeface="Courier New" panose="02070309020205020404" pitchFamily="49" charset="0"/>
              </a:rPr>
              <a:t>endIndex</a:t>
            </a:r>
            <a:r>
              <a:rPr lang="en-US" altLang="en-US" sz="1400" b="1" dirty="0">
                <a:latin typeface="Courier New" panose="02070309020205020404" pitchFamily="49" charset="0"/>
              </a:rPr>
              <a:t>; current++)</a:t>
            </a:r>
          </a:p>
          <a:p>
            <a:pPr eaLnBrk="1" hangingPunct="1">
              <a:spcBef>
                <a:spcPct val="0"/>
              </a:spcBef>
              <a:buFontTx/>
              <a:buNone/>
            </a:pPr>
            <a:r>
              <a:rPr lang="en-US" altLang="en-US" sz="1400" b="1" dirty="0">
                <a:latin typeface="Courier New" panose="02070309020205020404" pitchFamily="49" charset="0"/>
              </a:rPr>
              <a:t>    swap(current, minIndex(current, </a:t>
            </a:r>
            <a:r>
              <a:rPr lang="en-US" altLang="en-US" sz="1400" b="1" dirty="0" err="1">
                <a:latin typeface="Courier New" panose="02070309020205020404" pitchFamily="49" charset="0"/>
              </a:rPr>
              <a:t>endIndex</a:t>
            </a:r>
            <a:r>
              <a:rPr lang="en-US" altLang="en-US" sz="1400" b="1" dirty="0">
                <a:latin typeface="Courier New" panose="02070309020205020404" pitchFamily="49" charset="0"/>
              </a:rPr>
              <a:t>));</a:t>
            </a:r>
          </a:p>
          <a:p>
            <a:pPr eaLnBrk="1" hangingPunct="1">
              <a:spcBef>
                <a:spcPct val="0"/>
              </a:spcBef>
              <a:buFontTx/>
              <a:buNone/>
            </a:pPr>
            <a:r>
              <a:rPr lang="en-US" altLang="en-US" sz="1400" b="1" dirty="0">
                <a:latin typeface="Courier New" panose="02070309020205020404" pitchFamily="49" charset="0"/>
              </a:rPr>
              <a:t>}</a:t>
            </a: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ChangeArrowheads="1"/>
          </p:cNvSpPr>
          <p:nvPr>
            <p:ph type="title"/>
          </p:nvPr>
        </p:nvSpPr>
        <p:spPr/>
        <p:txBody>
          <a:bodyPr/>
          <a:lstStyle/>
          <a:p>
            <a:pPr eaLnBrk="1" hangingPunct="1"/>
            <a:r>
              <a:rPr lang="en-US" altLang="en-US" sz="4000" dirty="0" smtClean="0"/>
              <a:t>Selection Sort Analysis</a:t>
            </a:r>
          </a:p>
        </p:txBody>
      </p:sp>
      <p:sp>
        <p:nvSpPr>
          <p:cNvPr id="130051" name="Rectangle 3"/>
          <p:cNvSpPr>
            <a:spLocks noGrp="1" noChangeArrowheads="1"/>
          </p:cNvSpPr>
          <p:nvPr>
            <p:ph type="body" idx="1"/>
          </p:nvPr>
        </p:nvSpPr>
        <p:spPr/>
        <p:txBody>
          <a:bodyPr/>
          <a:lstStyle/>
          <a:p>
            <a:pPr eaLnBrk="1" hangingPunct="1">
              <a:lnSpc>
                <a:spcPct val="90000"/>
              </a:lnSpc>
            </a:pPr>
            <a:r>
              <a:rPr lang="en-US" altLang="en-US" sz="2400" dirty="0" smtClean="0"/>
              <a:t>We describe the number of comparisons as a function of the number of elements in the array, i.e., </a:t>
            </a:r>
            <a:r>
              <a:rPr lang="en-US" altLang="en-US" sz="2400" dirty="0" smtClean="0">
                <a:latin typeface="Courier New" panose="02070309020205020404" pitchFamily="49" charset="0"/>
              </a:rPr>
              <a:t>SIZE</a:t>
            </a:r>
            <a:r>
              <a:rPr lang="en-US" altLang="en-US" sz="2400" dirty="0" smtClean="0"/>
              <a:t>. To be concise, in this discussion we refer to SIZE as </a:t>
            </a:r>
            <a:r>
              <a:rPr lang="en-US" altLang="en-US" sz="2400" i="1" dirty="0" smtClean="0"/>
              <a:t>N</a:t>
            </a:r>
            <a:endParaRPr lang="en-US" altLang="en-US" sz="2400" dirty="0" smtClean="0"/>
          </a:p>
          <a:p>
            <a:pPr eaLnBrk="1" hangingPunct="1">
              <a:lnSpc>
                <a:spcPct val="90000"/>
              </a:lnSpc>
            </a:pPr>
            <a:r>
              <a:rPr lang="en-US" altLang="en-US" sz="2400" dirty="0" smtClean="0"/>
              <a:t>The </a:t>
            </a:r>
            <a:r>
              <a:rPr lang="en-US" altLang="en-US" sz="2400" dirty="0" smtClean="0">
                <a:latin typeface="Courier New" panose="02070309020205020404" pitchFamily="49" charset="0"/>
              </a:rPr>
              <a:t>minIndex</a:t>
            </a:r>
            <a:r>
              <a:rPr lang="en-US" altLang="en-US" sz="2400" dirty="0" smtClean="0"/>
              <a:t> method is called </a:t>
            </a:r>
            <a:r>
              <a:rPr lang="en-US" altLang="en-US" sz="2400" i="1" dirty="0" smtClean="0"/>
              <a:t>N</a:t>
            </a:r>
            <a:r>
              <a:rPr lang="en-US" altLang="en-US" sz="2400" dirty="0" smtClean="0"/>
              <a:t> - 1 times</a:t>
            </a:r>
          </a:p>
          <a:p>
            <a:pPr eaLnBrk="1" hangingPunct="1">
              <a:lnSpc>
                <a:spcPct val="90000"/>
              </a:lnSpc>
            </a:pPr>
            <a:r>
              <a:rPr lang="en-US" altLang="en-US" sz="2400" dirty="0" smtClean="0"/>
              <a:t>Within </a:t>
            </a:r>
            <a:r>
              <a:rPr lang="en-US" altLang="en-US" sz="2400" dirty="0" smtClean="0">
                <a:latin typeface="Courier New" panose="02070309020205020404" pitchFamily="49" charset="0"/>
              </a:rPr>
              <a:t>minIndex</a:t>
            </a:r>
            <a:r>
              <a:rPr lang="en-US" altLang="en-US" sz="2400" dirty="0" smtClean="0"/>
              <a:t>, the number of comparisons varies:</a:t>
            </a:r>
          </a:p>
          <a:p>
            <a:pPr lvl="1" eaLnBrk="1" hangingPunct="1">
              <a:lnSpc>
                <a:spcPct val="90000"/>
              </a:lnSpc>
            </a:pPr>
            <a:r>
              <a:rPr lang="en-US" altLang="en-US" sz="2000" dirty="0" smtClean="0"/>
              <a:t>in the first call there are </a:t>
            </a:r>
            <a:r>
              <a:rPr lang="en-US" altLang="en-US" sz="2000" i="1" dirty="0" smtClean="0"/>
              <a:t>N</a:t>
            </a:r>
            <a:r>
              <a:rPr lang="en-US" altLang="en-US" sz="2000" dirty="0" smtClean="0"/>
              <a:t> - 1 comparisons</a:t>
            </a:r>
          </a:p>
          <a:p>
            <a:pPr lvl="1" eaLnBrk="1" hangingPunct="1">
              <a:lnSpc>
                <a:spcPct val="90000"/>
              </a:lnSpc>
            </a:pPr>
            <a:r>
              <a:rPr lang="en-US" altLang="en-US" sz="2000" dirty="0" smtClean="0"/>
              <a:t>in the next call there are </a:t>
            </a:r>
            <a:r>
              <a:rPr lang="en-US" altLang="en-US" sz="2000" i="1" dirty="0" smtClean="0"/>
              <a:t>N</a:t>
            </a:r>
            <a:r>
              <a:rPr lang="en-US" altLang="en-US" sz="2000" dirty="0" smtClean="0"/>
              <a:t> - 2 comparisons</a:t>
            </a:r>
          </a:p>
          <a:p>
            <a:pPr lvl="1" eaLnBrk="1" hangingPunct="1">
              <a:lnSpc>
                <a:spcPct val="90000"/>
              </a:lnSpc>
            </a:pPr>
            <a:r>
              <a:rPr lang="en-US" altLang="en-US" sz="2000" dirty="0" smtClean="0"/>
              <a:t>and so on, until in the last call, when there is only 1 comparison </a:t>
            </a:r>
          </a:p>
          <a:p>
            <a:pPr eaLnBrk="1" hangingPunct="1">
              <a:lnSpc>
                <a:spcPct val="90000"/>
              </a:lnSpc>
            </a:pPr>
            <a:r>
              <a:rPr lang="en-US" altLang="en-US" sz="2400" dirty="0" smtClean="0"/>
              <a:t>The total number of comparisons is</a:t>
            </a:r>
          </a:p>
          <a:p>
            <a:pPr eaLnBrk="1" hangingPunct="1">
              <a:lnSpc>
                <a:spcPct val="90000"/>
              </a:lnSpc>
              <a:buFontTx/>
              <a:buNone/>
            </a:pPr>
            <a:r>
              <a:rPr lang="en-US" altLang="en-US" sz="2400" dirty="0" smtClean="0"/>
              <a:t>	   (</a:t>
            </a:r>
            <a:r>
              <a:rPr lang="en-US" altLang="en-US" sz="2400" i="1" dirty="0" smtClean="0"/>
              <a:t>N</a:t>
            </a:r>
            <a:r>
              <a:rPr lang="en-US" altLang="en-US" sz="2400" dirty="0" smtClean="0"/>
              <a:t> – 1) + (</a:t>
            </a:r>
            <a:r>
              <a:rPr lang="en-US" altLang="en-US" sz="2400" i="1" dirty="0" smtClean="0"/>
              <a:t>N</a:t>
            </a:r>
            <a:r>
              <a:rPr lang="en-US" altLang="en-US" sz="2400" dirty="0" smtClean="0"/>
              <a:t> – 2) + (</a:t>
            </a:r>
            <a:r>
              <a:rPr lang="en-US" altLang="en-US" sz="2400" i="1" dirty="0" smtClean="0"/>
              <a:t>N</a:t>
            </a:r>
            <a:r>
              <a:rPr lang="en-US" altLang="en-US" sz="2400" dirty="0" smtClean="0"/>
              <a:t> – 3) + ...  + 1 </a:t>
            </a:r>
          </a:p>
          <a:p>
            <a:pPr eaLnBrk="1" hangingPunct="1">
              <a:lnSpc>
                <a:spcPct val="90000"/>
              </a:lnSpc>
              <a:buFontTx/>
              <a:buNone/>
            </a:pPr>
            <a:r>
              <a:rPr lang="en-US" altLang="en-US" sz="2400" dirty="0" smtClean="0"/>
              <a:t>	   = </a:t>
            </a:r>
            <a:r>
              <a:rPr lang="en-US" altLang="en-US" sz="2400" i="1" dirty="0" smtClean="0"/>
              <a:t>N</a:t>
            </a:r>
            <a:r>
              <a:rPr lang="en-US" altLang="en-US" sz="2400" dirty="0" smtClean="0"/>
              <a:t>(</a:t>
            </a:r>
            <a:r>
              <a:rPr lang="en-US" altLang="en-US" sz="2400" i="1" dirty="0" smtClean="0"/>
              <a:t>N</a:t>
            </a:r>
            <a:r>
              <a:rPr lang="en-US" altLang="en-US" sz="2400" dirty="0" smtClean="0"/>
              <a:t> – 1)/2 = 1/2</a:t>
            </a:r>
            <a:r>
              <a:rPr lang="en-US" altLang="en-US" sz="2400" i="1" dirty="0" smtClean="0"/>
              <a:t>N</a:t>
            </a:r>
            <a:r>
              <a:rPr lang="en-US" altLang="en-US" sz="2400" baseline="30000" dirty="0" smtClean="0"/>
              <a:t>2</a:t>
            </a:r>
            <a:r>
              <a:rPr lang="en-US" altLang="en-US" sz="2400" dirty="0" smtClean="0"/>
              <a:t> – 1/2</a:t>
            </a:r>
            <a:r>
              <a:rPr lang="en-US" altLang="en-US" sz="2400" i="1" dirty="0" smtClean="0"/>
              <a:t>N</a:t>
            </a:r>
          </a:p>
          <a:p>
            <a:pPr eaLnBrk="1" hangingPunct="1">
              <a:lnSpc>
                <a:spcPct val="90000"/>
              </a:lnSpc>
            </a:pPr>
            <a:r>
              <a:rPr lang="en-US" altLang="en-US" sz="2400" dirty="0" smtClean="0"/>
              <a:t>The Selection Sort algorithm is O(</a:t>
            </a:r>
            <a:r>
              <a:rPr lang="en-US" altLang="en-US" sz="2400" i="1" dirty="0" smtClean="0"/>
              <a:t>N</a:t>
            </a:r>
            <a:r>
              <a:rPr lang="en-US" altLang="en-US" sz="2400" baseline="30000" dirty="0" smtClean="0"/>
              <a:t>2</a:t>
            </a:r>
            <a:r>
              <a:rPr lang="en-US" altLang="en-US" sz="2400" dirty="0" smtClean="0"/>
              <a:t>) </a:t>
            </a: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Grp="1" noChangeArrowheads="1"/>
          </p:cNvSpPr>
          <p:nvPr>
            <p:ph type="title"/>
          </p:nvPr>
        </p:nvSpPr>
        <p:spPr/>
        <p:txBody>
          <a:bodyPr/>
          <a:lstStyle/>
          <a:p>
            <a:pPr eaLnBrk="1" hangingPunct="1"/>
            <a:r>
              <a:rPr lang="en-US" altLang="en-US" sz="4000" dirty="0" smtClean="0"/>
              <a:t>Common Orders of Magnitude</a:t>
            </a:r>
          </a:p>
        </p:txBody>
      </p:sp>
      <p:sp>
        <p:nvSpPr>
          <p:cNvPr id="132099" name="Rectangle 3"/>
          <p:cNvSpPr>
            <a:spLocks noGrp="1" noChangeArrowheads="1"/>
          </p:cNvSpPr>
          <p:nvPr>
            <p:ph type="body" idx="1"/>
          </p:nvPr>
        </p:nvSpPr>
        <p:spPr/>
        <p:txBody>
          <a:bodyPr/>
          <a:lstStyle/>
          <a:p>
            <a:pPr eaLnBrk="1" hangingPunct="1">
              <a:lnSpc>
                <a:spcPct val="80000"/>
              </a:lnSpc>
            </a:pPr>
            <a:r>
              <a:rPr lang="en-US" altLang="en-US" sz="2400" dirty="0" smtClean="0"/>
              <a:t>O(1) is called bounded time. The amount of work is not dependent on the size of the problem. </a:t>
            </a:r>
          </a:p>
          <a:p>
            <a:pPr eaLnBrk="1" hangingPunct="1">
              <a:lnSpc>
                <a:spcPct val="80000"/>
              </a:lnSpc>
            </a:pPr>
            <a:r>
              <a:rPr lang="en-US" altLang="en-US" sz="2400" dirty="0" smtClean="0"/>
              <a:t>O(log</a:t>
            </a:r>
            <a:r>
              <a:rPr lang="en-US" altLang="en-US" sz="2400" baseline="-25000" dirty="0" smtClean="0"/>
              <a:t>2</a:t>
            </a:r>
            <a:r>
              <a:rPr lang="en-US" altLang="en-US" sz="2400" dirty="0" smtClean="0"/>
              <a:t>N) is called logarithmic time. Algorithms that successively cut the amount of data to be processed in half at each step typically fall into this category. </a:t>
            </a:r>
          </a:p>
          <a:p>
            <a:pPr eaLnBrk="1" hangingPunct="1">
              <a:lnSpc>
                <a:spcPct val="80000"/>
              </a:lnSpc>
            </a:pPr>
            <a:r>
              <a:rPr lang="en-US" altLang="en-US" sz="2400" dirty="0" smtClean="0"/>
              <a:t>O(N) is called linear time. Adding together the elements of an array is O(N).</a:t>
            </a:r>
          </a:p>
          <a:p>
            <a:pPr eaLnBrk="1" hangingPunct="1">
              <a:lnSpc>
                <a:spcPct val="80000"/>
              </a:lnSpc>
            </a:pPr>
            <a:r>
              <a:rPr lang="en-US" altLang="en-US" sz="2400" dirty="0" smtClean="0"/>
              <a:t>O(N log</a:t>
            </a:r>
            <a:r>
              <a:rPr lang="en-US" altLang="en-US" sz="2400" baseline="-25000" dirty="0" smtClean="0"/>
              <a:t>2</a:t>
            </a:r>
            <a:r>
              <a:rPr lang="en-US" altLang="en-US" sz="2400" dirty="0" smtClean="0"/>
              <a:t>N) is called N log N time. Good sorting algorithms, such as Quicksort, Heapsort, and </a:t>
            </a:r>
            <a:r>
              <a:rPr lang="en-US" altLang="en-US" sz="2400" dirty="0" err="1" smtClean="0"/>
              <a:t>Mergesort</a:t>
            </a:r>
            <a:r>
              <a:rPr lang="en-US" altLang="en-US" sz="2400" dirty="0" smtClean="0"/>
              <a:t> presented in Chapter 11, have N log N complexity. </a:t>
            </a:r>
          </a:p>
          <a:p>
            <a:pPr eaLnBrk="1" hangingPunct="1">
              <a:lnSpc>
                <a:spcPct val="80000"/>
              </a:lnSpc>
            </a:pPr>
            <a:r>
              <a:rPr lang="en-US" altLang="en-US" sz="2400" dirty="0" smtClean="0"/>
              <a:t>O(N</a:t>
            </a:r>
            <a:r>
              <a:rPr lang="en-US" altLang="en-US" sz="2400" baseline="30000" dirty="0" smtClean="0"/>
              <a:t>2</a:t>
            </a:r>
            <a:r>
              <a:rPr lang="en-US" altLang="en-US" sz="2400" dirty="0" smtClean="0"/>
              <a:t>) is called quadratic time. Some simple sorting algorithms such as Selection Sort are O(N</a:t>
            </a:r>
            <a:r>
              <a:rPr lang="en-US" altLang="en-US" sz="2400" baseline="30000" dirty="0" smtClean="0"/>
              <a:t>2</a:t>
            </a:r>
            <a:r>
              <a:rPr lang="en-US" altLang="en-US" sz="2400" dirty="0" smtClean="0"/>
              <a:t>) algorithms. </a:t>
            </a:r>
          </a:p>
          <a:p>
            <a:pPr eaLnBrk="1" hangingPunct="1">
              <a:lnSpc>
                <a:spcPct val="80000"/>
              </a:lnSpc>
            </a:pPr>
            <a:r>
              <a:rPr lang="en-US" altLang="en-US" sz="2400" dirty="0" smtClean="0"/>
              <a:t>O(2</a:t>
            </a:r>
            <a:r>
              <a:rPr lang="en-US" altLang="en-US" sz="2400" baseline="30000" dirty="0" smtClean="0"/>
              <a:t>N</a:t>
            </a:r>
            <a:r>
              <a:rPr lang="en-US" altLang="en-US" sz="2400" dirty="0" smtClean="0"/>
              <a:t>) is called exponential time. These algorithms are extremely costly.</a:t>
            </a: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ChangeArrowheads="1"/>
          </p:cNvSpPr>
          <p:nvPr>
            <p:ph type="title" idx="4294967295"/>
          </p:nvPr>
        </p:nvSpPr>
        <p:spPr>
          <a:xfrm>
            <a:off x="457200" y="304800"/>
            <a:ext cx="8229600" cy="1143000"/>
          </a:xfrm>
        </p:spPr>
        <p:txBody>
          <a:bodyPr/>
          <a:lstStyle/>
          <a:p>
            <a:pPr eaLnBrk="1" hangingPunct="1"/>
            <a:r>
              <a:rPr lang="en-US" altLang="en-US" sz="4000" dirty="0" smtClean="0"/>
              <a:t>Comparison of Growth Rates</a:t>
            </a:r>
            <a:br>
              <a:rPr lang="en-US" altLang="en-US" sz="4000" dirty="0" smtClean="0"/>
            </a:br>
            <a:endParaRPr lang="en-US" altLang="en-US" sz="4000" dirty="0" smtClean="0"/>
          </a:p>
        </p:txBody>
      </p:sp>
      <p:graphicFrame>
        <p:nvGraphicFramePr>
          <p:cNvPr id="72836" name="Group 132"/>
          <p:cNvGraphicFramePr>
            <a:graphicFrameLocks noGrp="1"/>
          </p:cNvGraphicFramePr>
          <p:nvPr>
            <p:extLst>
              <p:ext uri="{D42A27DB-BD31-4B8C-83A1-F6EECF244321}">
                <p14:modId xmlns:p14="http://schemas.microsoft.com/office/powerpoint/2010/main" val="2947888400"/>
              </p:ext>
            </p:extLst>
          </p:nvPr>
        </p:nvGraphicFramePr>
        <p:xfrm>
          <a:off x="457200" y="1295400"/>
          <a:ext cx="8077200" cy="4825997"/>
        </p:xfrm>
        <a:graphic>
          <a:graphicData uri="http://schemas.openxmlformats.org/drawingml/2006/table">
            <a:tbl>
              <a:tblPr/>
              <a:tblGrid>
                <a:gridCol w="914400"/>
                <a:gridCol w="1143000"/>
                <a:gridCol w="1371600"/>
                <a:gridCol w="1295400"/>
                <a:gridCol w="2006600"/>
                <a:gridCol w="1346200"/>
              </a:tblGrid>
              <a:tr h="58110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smtClean="0">
                          <a:ln>
                            <a:noFill/>
                          </a:ln>
                          <a:solidFill>
                            <a:schemeClr val="tx1"/>
                          </a:solidFill>
                          <a:effectLst/>
                          <a:latin typeface="Arial" charset="0"/>
                        </a:rPr>
                        <a:t>N</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log</a:t>
                      </a:r>
                      <a:r>
                        <a:rPr kumimoji="0" lang="en-US" sz="2800" b="0" i="0" u="none" strike="noStrike" cap="none" normalizeH="0" baseline="-25000" smtClean="0">
                          <a:ln>
                            <a:noFill/>
                          </a:ln>
                          <a:solidFill>
                            <a:schemeClr val="tx1"/>
                          </a:solidFill>
                          <a:effectLst/>
                          <a:latin typeface="Arial" charset="0"/>
                        </a:rPr>
                        <a:t>2</a:t>
                      </a:r>
                      <a:r>
                        <a:rPr kumimoji="0" lang="en-US" sz="2800" b="0" i="0" u="none" strike="noStrike" cap="none" normalizeH="0" baseline="0" smtClean="0">
                          <a:ln>
                            <a:noFill/>
                          </a:ln>
                          <a:solidFill>
                            <a:schemeClr val="tx1"/>
                          </a:solidFill>
                          <a:effectLst/>
                          <a:latin typeface="Arial" charset="0"/>
                        </a:rPr>
                        <a:t>N</a:t>
                      </a: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Nlog</a:t>
                      </a:r>
                      <a:r>
                        <a:rPr kumimoji="0" lang="en-US" sz="2800" b="0" i="0" u="none" strike="noStrike" cap="none" normalizeH="0" baseline="-25000" smtClean="0">
                          <a:ln>
                            <a:noFill/>
                          </a:ln>
                          <a:solidFill>
                            <a:schemeClr val="tx1"/>
                          </a:solidFill>
                          <a:effectLst/>
                          <a:latin typeface="Arial" charset="0"/>
                        </a:rPr>
                        <a:t>2</a:t>
                      </a:r>
                      <a:r>
                        <a:rPr kumimoji="0" lang="en-US" sz="2800" b="0" i="0" u="none" strike="noStrike" cap="none" normalizeH="0" baseline="0" smtClean="0">
                          <a:ln>
                            <a:noFill/>
                          </a:ln>
                          <a:solidFill>
                            <a:schemeClr val="tx1"/>
                          </a:solidFill>
                          <a:effectLst/>
                          <a:latin typeface="Arial" charset="0"/>
                        </a:rPr>
                        <a:t>N</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N</a:t>
                      </a:r>
                      <a:r>
                        <a:rPr kumimoji="0" lang="en-US" sz="2800" b="0" i="0" u="none" strike="noStrike" cap="none" normalizeH="0" baseline="30000" smtClean="0">
                          <a:ln>
                            <a:noFill/>
                          </a:ln>
                          <a:solidFill>
                            <a:schemeClr val="tx1"/>
                          </a:solidFill>
                          <a:effectLst/>
                          <a:latin typeface="Arial" charset="0"/>
                        </a:rPr>
                        <a:t>2</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N</a:t>
                      </a:r>
                      <a:r>
                        <a:rPr kumimoji="0" lang="en-US" sz="2800" b="0" i="0" u="none" strike="noStrike" cap="none" normalizeH="0" baseline="30000" smtClean="0">
                          <a:ln>
                            <a:noFill/>
                          </a:ln>
                          <a:solidFill>
                            <a:schemeClr val="tx1"/>
                          </a:solidFill>
                          <a:effectLst/>
                          <a:latin typeface="Arial" charset="0"/>
                        </a:rPr>
                        <a:t>3</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2</a:t>
                      </a:r>
                      <a:r>
                        <a:rPr kumimoji="0" lang="en-US" sz="2800" b="0" i="0" u="none" strike="noStrike" cap="none" normalizeH="0" baseline="30000" smtClean="0">
                          <a:ln>
                            <a:noFill/>
                          </a:ln>
                          <a:solidFill>
                            <a:schemeClr val="tx1"/>
                          </a:solidFill>
                          <a:effectLst/>
                          <a:latin typeface="Arial" charset="0"/>
                        </a:rPr>
                        <a:t>N</a:t>
                      </a: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r h="58110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1</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0</a:t>
                      </a: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1</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1</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smtClean="0">
                          <a:ln>
                            <a:noFill/>
                          </a:ln>
                          <a:solidFill>
                            <a:schemeClr val="tx1"/>
                          </a:solidFill>
                          <a:effectLst/>
                          <a:latin typeface="Arial" charset="0"/>
                        </a:rPr>
                        <a:t>1</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2</a:t>
                      </a: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8110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2</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1</a:t>
                      </a: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smtClean="0">
                          <a:ln>
                            <a:noFill/>
                          </a:ln>
                          <a:solidFill>
                            <a:schemeClr val="tx1"/>
                          </a:solidFill>
                          <a:effectLst/>
                          <a:latin typeface="Arial" charset="0"/>
                        </a:rPr>
                        <a:t>2</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4</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8</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4</a:t>
                      </a: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8110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4</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2</a:t>
                      </a: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8</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smtClean="0">
                          <a:ln>
                            <a:noFill/>
                          </a:ln>
                          <a:solidFill>
                            <a:schemeClr val="tx1"/>
                          </a:solidFill>
                          <a:effectLst/>
                          <a:latin typeface="Arial" charset="0"/>
                        </a:rPr>
                        <a:t>16</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64</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16</a:t>
                      </a: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8110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16</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4</a:t>
                      </a: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64</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smtClean="0">
                          <a:ln>
                            <a:noFill/>
                          </a:ln>
                          <a:solidFill>
                            <a:schemeClr val="tx1"/>
                          </a:solidFill>
                          <a:effectLst/>
                          <a:latin typeface="Arial" charset="0"/>
                        </a:rPr>
                        <a:t>256</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4,096</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65,536</a:t>
                      </a: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64016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64</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6</a:t>
                      </a: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384</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4,096</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262,144</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1" i="0" u="none" strike="noStrike" cap="none" normalizeH="0" baseline="0" smtClean="0">
                          <a:ln>
                            <a:noFill/>
                          </a:ln>
                          <a:solidFill>
                            <a:schemeClr val="tx1"/>
                          </a:solidFill>
                          <a:effectLst/>
                          <a:latin typeface="Arial" charset="0"/>
                        </a:rPr>
                        <a:t>requires 20 digits</a:t>
                      </a: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64016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128</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7</a:t>
                      </a: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smtClean="0">
                          <a:ln>
                            <a:noFill/>
                          </a:ln>
                          <a:solidFill>
                            <a:schemeClr val="tx1"/>
                          </a:solidFill>
                          <a:effectLst/>
                          <a:latin typeface="Arial" charset="0"/>
                        </a:rPr>
                        <a:t>896</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16,384</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2,097,152</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1" i="0" u="none" strike="noStrike" cap="none" normalizeH="0" baseline="0" smtClean="0">
                          <a:ln>
                            <a:noFill/>
                          </a:ln>
                          <a:solidFill>
                            <a:schemeClr val="tx1"/>
                          </a:solidFill>
                          <a:effectLst/>
                          <a:latin typeface="Arial" charset="0"/>
                        </a:rPr>
                        <a:t>requires 39 digits</a:t>
                      </a: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64016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256</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8</a:t>
                      </a: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2,048</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65,536</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smtClean="0">
                          <a:ln>
                            <a:noFill/>
                          </a:ln>
                          <a:solidFill>
                            <a:schemeClr val="tx1"/>
                          </a:solidFill>
                          <a:effectLst/>
                          <a:latin typeface="Arial" charset="0"/>
                        </a:rPr>
                        <a:t>16,777,216</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1" i="0" u="none" strike="noStrike" cap="none" normalizeH="0" baseline="0" dirty="0" smtClean="0">
                          <a:ln>
                            <a:noFill/>
                          </a:ln>
                          <a:solidFill>
                            <a:schemeClr val="tx1"/>
                          </a:solidFill>
                          <a:effectLst/>
                          <a:latin typeface="Arial" charset="0"/>
                        </a:rPr>
                        <a:t>requires 78 digits</a:t>
                      </a: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ChangeArrowheads="1"/>
          </p:cNvSpPr>
          <p:nvPr>
            <p:ph type="title"/>
          </p:nvPr>
        </p:nvSpPr>
        <p:spPr/>
        <p:txBody>
          <a:bodyPr/>
          <a:lstStyle/>
          <a:p>
            <a:pPr eaLnBrk="1" hangingPunct="1"/>
            <a:r>
              <a:rPr lang="en-US" altLang="en-US" sz="4000" dirty="0" smtClean="0"/>
              <a:t>Ways to simplify analysis of algorithms</a:t>
            </a:r>
          </a:p>
        </p:txBody>
      </p:sp>
      <p:sp>
        <p:nvSpPr>
          <p:cNvPr id="136195" name="Rectangle 3"/>
          <p:cNvSpPr>
            <a:spLocks noGrp="1" noChangeArrowheads="1"/>
          </p:cNvSpPr>
          <p:nvPr>
            <p:ph type="body" idx="1"/>
          </p:nvPr>
        </p:nvSpPr>
        <p:spPr>
          <a:xfrm>
            <a:off x="457200" y="1905000"/>
            <a:ext cx="8229600" cy="4525963"/>
          </a:xfrm>
        </p:spPr>
        <p:txBody>
          <a:bodyPr/>
          <a:lstStyle/>
          <a:p>
            <a:pPr eaLnBrk="1" hangingPunct="1"/>
            <a:r>
              <a:rPr lang="en-US" altLang="en-US" sz="2800" dirty="0" smtClean="0"/>
              <a:t>Consider worst case only</a:t>
            </a:r>
          </a:p>
          <a:p>
            <a:pPr lvl="1" eaLnBrk="1" hangingPunct="1"/>
            <a:r>
              <a:rPr lang="en-US" altLang="en-US" sz="2400" dirty="0" smtClean="0"/>
              <a:t>but average case can also be important</a:t>
            </a:r>
          </a:p>
          <a:p>
            <a:pPr eaLnBrk="1" hangingPunct="1"/>
            <a:r>
              <a:rPr lang="en-US" altLang="en-US" sz="2800" dirty="0" smtClean="0"/>
              <a:t>Count a fundamental operation</a:t>
            </a:r>
          </a:p>
          <a:p>
            <a:pPr lvl="1" eaLnBrk="1" hangingPunct="1"/>
            <a:r>
              <a:rPr lang="en-US" altLang="en-US" sz="2400" dirty="0" smtClean="0"/>
              <a:t>careful; make sure it is the most used operation within the algorithm</a:t>
            </a:r>
          </a:p>
          <a:p>
            <a:pPr eaLnBrk="1" hangingPunct="1"/>
            <a:r>
              <a:rPr lang="en-US" altLang="en-US" sz="2800" dirty="0" smtClean="0"/>
              <a:t>Use Order of Growth complexity</a:t>
            </a:r>
          </a:p>
          <a:p>
            <a:pPr lvl="1" eaLnBrk="1" hangingPunct="1"/>
            <a:r>
              <a:rPr lang="en-US" altLang="en-US" sz="2400" dirty="0" smtClean="0"/>
              <a:t>especially when interested in “large” problems</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altLang="en-US" sz="4000" dirty="0" smtClean="0"/>
              <a:t>The Unified Method</a:t>
            </a:r>
          </a:p>
        </p:txBody>
      </p:sp>
      <p:sp>
        <p:nvSpPr>
          <p:cNvPr id="16387" name="Content Placeholder 3"/>
          <p:cNvSpPr>
            <a:spLocks noGrp="1"/>
          </p:cNvSpPr>
          <p:nvPr>
            <p:ph idx="1"/>
          </p:nvPr>
        </p:nvSpPr>
        <p:spPr/>
        <p:txBody>
          <a:bodyPr/>
          <a:lstStyle/>
          <a:p>
            <a:r>
              <a:rPr lang="en-US" altLang="en-US" sz="2800" dirty="0" smtClean="0"/>
              <a:t>Use-case driven: a description of a sequence of actions performed by a user within the system to accomplish some task</a:t>
            </a:r>
          </a:p>
          <a:p>
            <a:r>
              <a:rPr lang="en-US" altLang="en-US" sz="2800" dirty="0" smtClean="0"/>
              <a:t>Iterative and incremental: involves a series of development cycles</a:t>
            </a:r>
          </a:p>
          <a:p>
            <a:r>
              <a:rPr lang="en-US" altLang="en-US" sz="2800" dirty="0" smtClean="0"/>
              <a:t>Architecture-centric: diagrams indicate the overall structure of the system, the way in which its components interact</a:t>
            </a:r>
          </a:p>
          <a:p>
            <a:endParaRPr lang="en-US" altLang="en-US" dirty="0" smtClean="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altLang="en-US" sz="4000" dirty="0" smtClean="0"/>
              <a:t>Class Diagram for Date Class</a:t>
            </a:r>
          </a:p>
        </p:txBody>
      </p:sp>
      <p:pic>
        <p:nvPicPr>
          <p:cNvPr id="17411" name="Content Placeholder 3" descr="C:\Users\kumars\Desktop\Upload\Chapter 1\9781284098204_CH01_FIGF01.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804863" y="1820863"/>
            <a:ext cx="7534275" cy="4084637"/>
          </a:xfr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228600" y="304800"/>
            <a:ext cx="3276600" cy="868363"/>
          </a:xfrm>
        </p:spPr>
        <p:txBody>
          <a:bodyPr/>
          <a:lstStyle/>
          <a:p>
            <a:pPr eaLnBrk="1" hangingPunct="1"/>
            <a:r>
              <a:rPr lang="en-US" altLang="en-US" sz="4000" dirty="0" smtClean="0"/>
              <a:t>Objects</a:t>
            </a:r>
          </a:p>
        </p:txBody>
      </p:sp>
      <p:sp>
        <p:nvSpPr>
          <p:cNvPr id="19459" name="Rectangle 3"/>
          <p:cNvSpPr>
            <a:spLocks noGrp="1" noChangeArrowheads="1"/>
          </p:cNvSpPr>
          <p:nvPr>
            <p:ph type="body" sz="half" idx="1"/>
          </p:nvPr>
        </p:nvSpPr>
        <p:spPr>
          <a:xfrm>
            <a:off x="3694113" y="677863"/>
            <a:ext cx="5067300" cy="990600"/>
          </a:xfrm>
        </p:spPr>
        <p:txBody>
          <a:bodyPr/>
          <a:lstStyle/>
          <a:p>
            <a:pPr marL="0" indent="0" eaLnBrk="1" hangingPunct="1">
              <a:buFontTx/>
              <a:buNone/>
            </a:pPr>
            <a:r>
              <a:rPr lang="en-US" altLang="en-US" sz="1400" b="1" dirty="0" smtClean="0">
                <a:latin typeface="Courier New" panose="02070309020205020404" pitchFamily="49" charset="0"/>
              </a:rPr>
              <a:t>Date myDate = new Date(6, 24, 1951);</a:t>
            </a:r>
          </a:p>
          <a:p>
            <a:pPr marL="0" indent="0" eaLnBrk="1" hangingPunct="1">
              <a:buFontTx/>
              <a:buNone/>
            </a:pPr>
            <a:r>
              <a:rPr lang="en-US" altLang="en-US" sz="1400" b="1" dirty="0" smtClean="0">
                <a:latin typeface="Courier New" panose="02070309020205020404" pitchFamily="49" charset="0"/>
              </a:rPr>
              <a:t>Date yourDate = new Date(10, 11, 1953);</a:t>
            </a:r>
          </a:p>
          <a:p>
            <a:pPr marL="0" indent="0" eaLnBrk="1" hangingPunct="1">
              <a:buFontTx/>
              <a:buNone/>
            </a:pPr>
            <a:r>
              <a:rPr lang="en-US" altLang="en-US" sz="1400" b="1" dirty="0" smtClean="0">
                <a:latin typeface="Courier New" panose="02070309020205020404" pitchFamily="49" charset="0"/>
              </a:rPr>
              <a:t>Date ourDate = new Date(6, 15, 1985);</a:t>
            </a:r>
          </a:p>
        </p:txBody>
      </p:sp>
      <p:pic>
        <p:nvPicPr>
          <p:cNvPr id="19460" name="Content Placeholder 5" descr="C:\Users\kumars\Desktop\Upload\Chapter 1\9781284098204_CH01_FIGF02.jpg"/>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a:xfrm>
            <a:off x="609600" y="1905000"/>
            <a:ext cx="8151813" cy="3810000"/>
          </a:xfr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8734</TotalTime>
  <Words>3921</Words>
  <Application>Microsoft Office PowerPoint</Application>
  <PresentationFormat>On-screen Show (4:3)</PresentationFormat>
  <Paragraphs>669</Paragraphs>
  <Slides>68</Slides>
  <Notes>62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68</vt:i4>
      </vt:variant>
    </vt:vector>
  </HeadingPairs>
  <TitlesOfParts>
    <vt:vector size="72" baseType="lpstr">
      <vt:lpstr>Arial</vt:lpstr>
      <vt:lpstr>Calibri</vt:lpstr>
      <vt:lpstr>Courier New</vt:lpstr>
      <vt:lpstr>Default Design</vt:lpstr>
      <vt:lpstr>               Chapter 1  Getting Organized</vt:lpstr>
      <vt:lpstr>Chapter 1: Getting Organized</vt:lpstr>
      <vt:lpstr>1.1 Classes, Objects,  and Applications</vt:lpstr>
      <vt:lpstr>Classes and Objects</vt:lpstr>
      <vt:lpstr>PowerPoint Presentation</vt:lpstr>
      <vt:lpstr>Java Access Control Modifiers</vt:lpstr>
      <vt:lpstr>The Unified Method</vt:lpstr>
      <vt:lpstr>Class Diagram for Date Class</vt:lpstr>
      <vt:lpstr>Objects</vt:lpstr>
      <vt:lpstr>Applications</vt:lpstr>
      <vt:lpstr>DaysBetween Design</vt:lpstr>
      <vt:lpstr>PowerPoint Presentation</vt:lpstr>
      <vt:lpstr>PowerPoint Presentation</vt:lpstr>
      <vt:lpstr>1.2 Organizing Classes</vt:lpstr>
      <vt:lpstr>Inheritance</vt:lpstr>
      <vt:lpstr>Example of Inheritance</vt:lpstr>
      <vt:lpstr>Declaring and Using Date and IncDate Objects</vt:lpstr>
      <vt:lpstr>PowerPoint Presentation</vt:lpstr>
      <vt:lpstr>Java’s Inheritance Tree</vt:lpstr>
      <vt:lpstr>Inheritance-Based Polymorphism</vt:lpstr>
      <vt:lpstr>PowerPoint Presentation</vt:lpstr>
      <vt:lpstr>Packages</vt:lpstr>
      <vt:lpstr>Using Packages</vt:lpstr>
      <vt:lpstr>Using Packages</vt:lpstr>
      <vt:lpstr>Using Packages</vt:lpstr>
      <vt:lpstr>1.3 Exceptional Situations</vt:lpstr>
      <vt:lpstr>Exceptions with Java</vt:lpstr>
      <vt:lpstr>Exceptions and ADTs An Example</vt:lpstr>
      <vt:lpstr>PowerPoint Presentation</vt:lpstr>
      <vt:lpstr>PowerPoint Presentation</vt:lpstr>
      <vt:lpstr>PowerPoint Presentation</vt:lpstr>
      <vt:lpstr>General guidelines for using exceptions </vt:lpstr>
      <vt:lpstr>Java RunTimeException class</vt:lpstr>
      <vt:lpstr>Error Situations and ADTs</vt:lpstr>
      <vt:lpstr>1.4 Data Structures</vt:lpstr>
      <vt:lpstr>Implementation Dependent Structures</vt:lpstr>
      <vt:lpstr>Implementation Independent Structures</vt:lpstr>
      <vt:lpstr>1.5 Basic Structuring Mechanisms</vt:lpstr>
      <vt:lpstr>Direct Addressing …</vt:lpstr>
      <vt:lpstr>Indirect Addressing …</vt:lpstr>
      <vt:lpstr>The Two Basic Structuring Mechanisms</vt:lpstr>
      <vt:lpstr>References</vt:lpstr>
      <vt:lpstr>Assignment Statements</vt:lpstr>
      <vt:lpstr>Be aware of aliases</vt:lpstr>
      <vt:lpstr>Comparison Statements</vt:lpstr>
      <vt:lpstr>Garbage Management</vt:lpstr>
      <vt:lpstr>Arrays</vt:lpstr>
      <vt:lpstr>1.6 Comparing Algorithms:  Order of Growth Analysis </vt:lpstr>
      <vt:lpstr>Algorithms</vt:lpstr>
      <vt:lpstr>Counting Operations</vt:lpstr>
      <vt:lpstr>Counting Operations Example</vt:lpstr>
      <vt:lpstr>Three Complexity Cases</vt:lpstr>
      <vt:lpstr>Counting Operations Example</vt:lpstr>
      <vt:lpstr>Isolate a fundamental operation</vt:lpstr>
      <vt:lpstr>Size of Input</vt:lpstr>
      <vt:lpstr>A further simplification: Order of Growth Notation</vt:lpstr>
      <vt:lpstr>Selection Sort</vt:lpstr>
      <vt:lpstr>PowerPoint Presentation</vt:lpstr>
      <vt:lpstr>An improvement</vt:lpstr>
      <vt:lpstr>PowerPoint Presentation</vt:lpstr>
      <vt:lpstr>Selection Sort Algorithm</vt:lpstr>
      <vt:lpstr>PowerPoint Presentation</vt:lpstr>
      <vt:lpstr>Selection Sort Snapshot</vt:lpstr>
      <vt:lpstr>Selection Sort Code</vt:lpstr>
      <vt:lpstr>Selection Sort Analysis</vt:lpstr>
      <vt:lpstr>Common Orders of Magnitude</vt:lpstr>
      <vt:lpstr>Comparison of Growth Rates </vt:lpstr>
      <vt:lpstr>Ways to simplify analysis of algorithms</vt:lpstr>
    </vt:vector>
  </TitlesOfParts>
  <Company>Villanova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 Getting Organized</dc:title>
  <dc:creator>Daniel Thomas Joyce</dc:creator>
  <cp:lastModifiedBy>Dan</cp:lastModifiedBy>
  <cp:revision>78</cp:revision>
  <cp:lastPrinted>2016-06-29T13:07:03Z</cp:lastPrinted>
  <dcterms:created xsi:type="dcterms:W3CDTF">2006-05-31T11:48:50Z</dcterms:created>
  <dcterms:modified xsi:type="dcterms:W3CDTF">2016-07-05T17:14:15Z</dcterms:modified>
</cp:coreProperties>
</file>

<file path=docProps/thumbnail.jpeg>
</file>